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4" r:id="rId8"/>
    <p:sldId id="263" r:id="rId9"/>
    <p:sldId id="265" r:id="rId10"/>
    <p:sldId id="270"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1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10/3/2017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10/3/2017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10/3/2017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10/3/2017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10/3/2017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rmAutofit/>
          </a:bodyPr>
          <a:lstStyle/>
          <a:p>
            <a:pPr algn="ctr"/>
            <a:r>
              <a:rPr lang="en-US" sz="6600" dirty="0" smtClean="0">
                <a:solidFill>
                  <a:srgbClr val="0070C0"/>
                </a:solidFill>
              </a:rPr>
              <a:t>Protozoa</a:t>
            </a:r>
            <a:endParaRPr lang="en-US" sz="66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85800"/>
            <a:ext cx="3657600" cy="523220"/>
          </a:xfrm>
          <a:prstGeom prst="rect">
            <a:avLst/>
          </a:prstGeom>
        </p:spPr>
        <p:txBody>
          <a:bodyPr wrap="square">
            <a:spAutoFit/>
          </a:bodyPr>
          <a:lstStyle/>
          <a:p>
            <a:pPr>
              <a:defRPr/>
            </a:pPr>
            <a:r>
              <a:rPr lang="en-US" sz="2800" b="1"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Morphology</a:t>
            </a:r>
            <a:endParaRPr lang="en-US" sz="2800" b="1" dirty="0">
              <a:effectLst>
                <a:glow rad="228600">
                  <a:schemeClr val="accent2">
                    <a:satMod val="175000"/>
                    <a:alpha val="40000"/>
                  </a:schemeClr>
                </a:glow>
                <a:outerShdw blurRad="63500" dir="3600000" algn="tl" rotWithShape="0">
                  <a:srgbClr val="000000">
                    <a:alpha val="70000"/>
                  </a:srgbClr>
                </a:outerShdw>
              </a:effectLst>
            </a:endParaRPr>
          </a:p>
        </p:txBody>
      </p:sp>
      <p:pic>
        <p:nvPicPr>
          <p:cNvPr id="18435" name="Picture 3"/>
          <p:cNvPicPr>
            <a:picLocks noChangeAspect="1" noChangeArrowheads="1"/>
          </p:cNvPicPr>
          <p:nvPr/>
        </p:nvPicPr>
        <p:blipFill>
          <a:blip r:embed="rId2" cstate="print"/>
          <a:srcRect l="50000" t="40625" r="30674" b="34375"/>
          <a:stretch>
            <a:fillRect/>
          </a:stretch>
        </p:blipFill>
        <p:spPr bwMode="auto">
          <a:xfrm>
            <a:off x="2133600" y="1835727"/>
            <a:ext cx="5029200" cy="3657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7543800" cy="1782762"/>
          </a:xfrm>
        </p:spPr>
        <p:txBody>
          <a:bodyPr>
            <a:normAutofit/>
          </a:bodyPr>
          <a:lstStyle/>
          <a:p>
            <a:r>
              <a:rPr lang="en-US" sz="2800" b="1" dirty="0" smtClean="0">
                <a:solidFill>
                  <a:srgbClr val="1D05D1"/>
                </a:solidFill>
              </a:rPr>
              <a:t>Locomotion in </a:t>
            </a:r>
            <a:r>
              <a:rPr lang="en-US" sz="2800" b="1" i="1" dirty="0" smtClean="0">
                <a:solidFill>
                  <a:srgbClr val="1D05D1"/>
                </a:solidFill>
              </a:rPr>
              <a:t>Amoeba</a:t>
            </a:r>
            <a:br>
              <a:rPr lang="en-US" sz="2800" b="1" i="1" dirty="0" smtClean="0">
                <a:solidFill>
                  <a:srgbClr val="1D05D1"/>
                </a:solidFill>
              </a:rPr>
            </a:br>
            <a:r>
              <a:rPr lang="en-US" sz="2800" dirty="0" smtClean="0"/>
              <a:t>By </a:t>
            </a:r>
            <a:r>
              <a:rPr lang="en-US" sz="2800" dirty="0" smtClean="0"/>
              <a:t>an amoeboid movement which takes place by pseudopodia.</a:t>
            </a:r>
            <a:endParaRPr lang="en-US" sz="2800" b="1" dirty="0" smtClean="0">
              <a:solidFill>
                <a:srgbClr val="1D05D1"/>
              </a:solidFill>
            </a:endParaRPr>
          </a:p>
        </p:txBody>
      </p:sp>
      <p:pic>
        <p:nvPicPr>
          <p:cNvPr id="35842" name="Picture 2" descr="amoeba-locomotion-big[1]"/>
          <p:cNvPicPr>
            <a:picLocks noChangeAspect="1" noChangeArrowheads="1"/>
          </p:cNvPicPr>
          <p:nvPr/>
        </p:nvPicPr>
        <p:blipFill>
          <a:blip r:embed="rId2" cstate="print">
            <a:lum bright="-18000" contrast="30000"/>
          </a:blip>
          <a:srcRect/>
          <a:stretch>
            <a:fillRect/>
          </a:stretch>
        </p:blipFill>
        <p:spPr bwMode="auto">
          <a:xfrm>
            <a:off x="1857375" y="2143125"/>
            <a:ext cx="5300663" cy="2786063"/>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2"/>
                                        </p:tgtEl>
                                        <p:attrNameLst>
                                          <p:attrName>style.color</p:attrName>
                                        </p:attrNameLst>
                                      </p:cBhvr>
                                      <p:to>
                                        <a:srgbClr val="0000FF"/>
                                      </p:to>
                                    </p:animClr>
                                  </p:childTnLst>
                                </p:cTn>
                              </p:par>
                              <p:par>
                                <p:cTn id="7" presetID="5" presetClass="entr" presetSubtype="5"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animEffect transition="in" filter="checkerboard(down)">
                                      <p:cBhvr>
                                        <p:cTn id="9"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00063"/>
            <a:ext cx="8229600" cy="1143000"/>
          </a:xfrm>
        </p:spPr>
        <p:txBody>
          <a:bodyPr/>
          <a:lstStyle/>
          <a:p>
            <a:r>
              <a:rPr lang="en-US" sz="2800" b="1" smtClean="0">
                <a:solidFill>
                  <a:srgbClr val="1D05D1"/>
                </a:solidFill>
              </a:rPr>
              <a:t>Nutrition in </a:t>
            </a:r>
            <a:r>
              <a:rPr lang="en-US" sz="2800" b="1" i="1" smtClean="0">
                <a:solidFill>
                  <a:srgbClr val="1D05D1"/>
                </a:solidFill>
              </a:rPr>
              <a:t>Amoeba</a:t>
            </a:r>
          </a:p>
        </p:txBody>
      </p:sp>
      <p:pic>
        <p:nvPicPr>
          <p:cNvPr id="34818" name="Picture 2" descr="C:\Users\United\Desktop\New folder\imagesCABRIH1Y.jpg"/>
          <p:cNvPicPr>
            <a:picLocks noChangeAspect="1" noChangeArrowheads="1"/>
          </p:cNvPicPr>
          <p:nvPr/>
        </p:nvPicPr>
        <p:blipFill>
          <a:blip r:embed="rId2" cstate="print"/>
          <a:srcRect/>
          <a:stretch>
            <a:fillRect/>
          </a:stretch>
        </p:blipFill>
        <p:spPr bwMode="auto">
          <a:xfrm>
            <a:off x="2924175" y="1571625"/>
            <a:ext cx="3505200" cy="2384425"/>
          </a:xfrm>
          <a:prstGeom prst="rect">
            <a:avLst/>
          </a:prstGeom>
          <a:noFill/>
          <a:ln w="9525">
            <a:noFill/>
            <a:miter lim="800000"/>
            <a:headEnd/>
            <a:tailEnd/>
          </a:ln>
        </p:spPr>
      </p:pic>
      <p:pic>
        <p:nvPicPr>
          <p:cNvPr id="34819" name="Picture 3" descr="Chapter_2-15"/>
          <p:cNvPicPr>
            <a:picLocks noChangeAspect="1" noChangeArrowheads="1"/>
          </p:cNvPicPr>
          <p:nvPr/>
        </p:nvPicPr>
        <p:blipFill>
          <a:blip r:embed="rId3" cstate="print">
            <a:lum bright="-6000" contrast="12000"/>
          </a:blip>
          <a:srcRect/>
          <a:stretch>
            <a:fillRect/>
          </a:stretch>
        </p:blipFill>
        <p:spPr bwMode="auto">
          <a:xfrm>
            <a:off x="1500188" y="4071938"/>
            <a:ext cx="6372225" cy="211455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diamond(in)">
                                      <p:cBhvr>
                                        <p:cTn id="11" dur="1000"/>
                                        <p:tgtEl>
                                          <p:spTgt spid="34818"/>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34819"/>
                                        </p:tgtEl>
                                        <p:attrNameLst>
                                          <p:attrName>style.visibility</p:attrName>
                                        </p:attrNameLst>
                                      </p:cBhvr>
                                      <p:to>
                                        <p:strVal val="visible"/>
                                      </p:to>
                                    </p:set>
                                    <p:animEffect transition="in" filter="diamond(in)">
                                      <p:cBhvr>
                                        <p:cTn id="15"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1143000"/>
          </a:xfrm>
        </p:spPr>
        <p:txBody>
          <a:bodyPr/>
          <a:lstStyle/>
          <a:p>
            <a:pPr>
              <a:defRPr/>
            </a:pPr>
            <a:r>
              <a:rPr lang="en-US" sz="3000" b="1" dirty="0" err="1" smtClean="0">
                <a:blipFill>
                  <a:blip r:embed="rId2"/>
                  <a:tile tx="0" ty="0" sx="100000" sy="100000" flip="none" algn="tl"/>
                </a:blipFill>
              </a:rPr>
              <a:t>Osmoregulation</a:t>
            </a:r>
            <a:endParaRPr lang="en-US" sz="3000" b="1" dirty="0">
              <a:blipFill>
                <a:blip r:embed="rId2"/>
                <a:tile tx="0" ty="0" sx="100000" sy="100000" flip="none" algn="tl"/>
              </a:blipFill>
            </a:endParaRPr>
          </a:p>
        </p:txBody>
      </p:sp>
      <p:sp>
        <p:nvSpPr>
          <p:cNvPr id="5" name="TextBox 4"/>
          <p:cNvSpPr txBox="1"/>
          <p:nvPr/>
        </p:nvSpPr>
        <p:spPr>
          <a:xfrm>
            <a:off x="304800" y="1295400"/>
            <a:ext cx="6572296" cy="523220"/>
          </a:xfrm>
          <a:prstGeom prst="rect">
            <a:avLst/>
          </a:prstGeom>
          <a:noFill/>
        </p:spPr>
        <p:txBody>
          <a:bodyPr>
            <a:spAutoFit/>
          </a:bodyPr>
          <a:lstStyle/>
          <a:p>
            <a:pPr>
              <a:defRPr/>
            </a:pPr>
            <a:r>
              <a:rPr lang="en-US" sz="2800" b="1" dirty="0" err="1">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rPr>
              <a:t>Resbiration</a:t>
            </a:r>
            <a:r>
              <a:rPr lang="en-US" sz="2800" b="1" dirty="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rPr>
              <a:t> and </a:t>
            </a:r>
            <a:r>
              <a:rPr lang="en-US" sz="2800" b="1" dirty="0" smtClean="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rPr>
              <a:t>Excretion </a:t>
            </a:r>
            <a:endParaRPr lang="en-US" sz="2800" b="1" dirty="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endParaRPr>
          </a:p>
        </p:txBody>
      </p:sp>
      <p:pic>
        <p:nvPicPr>
          <p:cNvPr id="23" name="Picture 2" descr="C:\Users\United\Desktop\amoeba%202.gif"/>
          <p:cNvPicPr>
            <a:picLocks noChangeAspect="1" noChangeArrowheads="1"/>
          </p:cNvPicPr>
          <p:nvPr/>
        </p:nvPicPr>
        <p:blipFill>
          <a:blip r:embed="rId3" cstate="print"/>
          <a:srcRect/>
          <a:stretch>
            <a:fillRect/>
          </a:stretch>
        </p:blipFill>
        <p:spPr bwMode="auto">
          <a:xfrm>
            <a:off x="1865313" y="2357438"/>
            <a:ext cx="5564187" cy="3357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4)">
                                      <p:cBhvr>
                                        <p:cTn id="11" dur="1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xit" presetSubtype="4" fill="hold" grpId="1" nodeType="clickEffect">
                                  <p:stCondLst>
                                    <p:cond delay="0"/>
                                  </p:stCondLst>
                                  <p:childTnLst>
                                    <p:animEffect transition="out" filter="wheel(4)">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21" presetClass="entr" presetSubtype="4"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heel(4)">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75"/>
            <a:ext cx="8229600" cy="1143000"/>
          </a:xfrm>
        </p:spPr>
        <p:txBody>
          <a:bodyPr/>
          <a:lstStyle/>
          <a:p>
            <a:r>
              <a:rPr lang="en-US" sz="2800" b="1" smtClean="0">
                <a:solidFill>
                  <a:srgbClr val="1D05D1"/>
                </a:solidFill>
              </a:rPr>
              <a:t>Reproduction in </a:t>
            </a:r>
            <a:r>
              <a:rPr lang="en-US" sz="2800" b="1" i="1" smtClean="0">
                <a:solidFill>
                  <a:srgbClr val="1D05D1"/>
                </a:solidFill>
              </a:rPr>
              <a:t>Amoeba</a:t>
            </a:r>
            <a:endParaRPr lang="en-US" sz="2800" b="1" smtClean="0">
              <a:solidFill>
                <a:srgbClr val="1D05D1"/>
              </a:solidFill>
            </a:endParaRPr>
          </a:p>
        </p:txBody>
      </p:sp>
      <p:pic>
        <p:nvPicPr>
          <p:cNvPr id="36866" name="Picture 2" descr="Experiment%20No%202-1_3"/>
          <p:cNvPicPr>
            <a:picLocks noChangeAspect="1" noChangeArrowheads="1"/>
          </p:cNvPicPr>
          <p:nvPr/>
        </p:nvPicPr>
        <p:blipFill>
          <a:blip r:embed="rId2" cstate="print">
            <a:lum bright="-6000" contrast="18000"/>
          </a:blip>
          <a:srcRect/>
          <a:stretch>
            <a:fillRect/>
          </a:stretch>
        </p:blipFill>
        <p:spPr bwMode="auto">
          <a:xfrm>
            <a:off x="1785938" y="1643063"/>
            <a:ext cx="5524500" cy="1727200"/>
          </a:xfrm>
          <a:prstGeom prst="rect">
            <a:avLst/>
          </a:prstGeom>
          <a:noFill/>
          <a:ln w="9525">
            <a:noFill/>
            <a:miter lim="800000"/>
            <a:headEnd/>
            <a:tailEnd/>
          </a:ln>
        </p:spPr>
      </p:pic>
      <p:pic>
        <p:nvPicPr>
          <p:cNvPr id="36867" name="Picture 3" descr="chapter%201%20final%20files-3"/>
          <p:cNvPicPr>
            <a:picLocks noChangeAspect="1" noChangeArrowheads="1"/>
          </p:cNvPicPr>
          <p:nvPr/>
        </p:nvPicPr>
        <p:blipFill>
          <a:blip r:embed="rId3" cstate="print">
            <a:lum bright="-6000" contrast="12000"/>
          </a:blip>
          <a:srcRect b="24278"/>
          <a:stretch>
            <a:fillRect/>
          </a:stretch>
        </p:blipFill>
        <p:spPr bwMode="auto">
          <a:xfrm>
            <a:off x="1785938" y="4500563"/>
            <a:ext cx="5530850" cy="1500187"/>
          </a:xfrm>
          <a:prstGeom prst="rect">
            <a:avLst/>
          </a:prstGeom>
          <a:noFill/>
          <a:ln w="9525">
            <a:noFill/>
            <a:miter lim="800000"/>
            <a:headEnd/>
            <a:tailEnd/>
          </a:ln>
        </p:spPr>
      </p:pic>
      <p:sp>
        <p:nvSpPr>
          <p:cNvPr id="5" name="TextBox 4"/>
          <p:cNvSpPr txBox="1">
            <a:spLocks noChangeArrowheads="1"/>
          </p:cNvSpPr>
          <p:nvPr/>
        </p:nvSpPr>
        <p:spPr bwMode="auto">
          <a:xfrm>
            <a:off x="1785938" y="1171575"/>
            <a:ext cx="3071812" cy="400050"/>
          </a:xfrm>
          <a:prstGeom prst="rect">
            <a:avLst/>
          </a:prstGeom>
          <a:noFill/>
          <a:ln w="9525">
            <a:noFill/>
            <a:miter lim="800000"/>
            <a:headEnd/>
            <a:tailEnd/>
          </a:ln>
        </p:spPr>
        <p:txBody>
          <a:bodyPr>
            <a:spAutoFit/>
          </a:bodyPr>
          <a:lstStyle/>
          <a:p>
            <a:r>
              <a:rPr lang="en-US" sz="2000" b="1"/>
              <a:t>a. Binnary fission</a:t>
            </a:r>
          </a:p>
        </p:txBody>
      </p:sp>
      <p:sp>
        <p:nvSpPr>
          <p:cNvPr id="6" name="TextBox 5"/>
          <p:cNvSpPr txBox="1">
            <a:spLocks noChangeArrowheads="1"/>
          </p:cNvSpPr>
          <p:nvPr/>
        </p:nvSpPr>
        <p:spPr bwMode="auto">
          <a:xfrm>
            <a:off x="1785938" y="4029075"/>
            <a:ext cx="2714625" cy="400050"/>
          </a:xfrm>
          <a:prstGeom prst="rect">
            <a:avLst/>
          </a:prstGeom>
          <a:noFill/>
          <a:ln w="9525">
            <a:noFill/>
            <a:miter lim="800000"/>
            <a:headEnd/>
            <a:tailEnd/>
          </a:ln>
        </p:spPr>
        <p:txBody>
          <a:bodyPr>
            <a:spAutoFit/>
          </a:bodyPr>
          <a:lstStyle/>
          <a:p>
            <a:r>
              <a:rPr lang="en-US" sz="2000" b="1"/>
              <a:t>b. Encystment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additive="base">
                                        <p:cTn id="12" dur="1000" fill="hold"/>
                                        <p:tgtEl>
                                          <p:spTgt spid="36866"/>
                                        </p:tgtEl>
                                        <p:attrNameLst>
                                          <p:attrName>ppt_x</p:attrName>
                                        </p:attrNameLst>
                                      </p:cBhvr>
                                      <p:tavLst>
                                        <p:tav tm="0">
                                          <p:val>
                                            <p:strVal val="#ppt_x"/>
                                          </p:val>
                                        </p:tav>
                                        <p:tav tm="100000">
                                          <p:val>
                                            <p:strVal val="#ppt_x"/>
                                          </p:val>
                                        </p:tav>
                                      </p:tavLst>
                                    </p:anim>
                                    <p:anim calcmode="lin" valueType="num">
                                      <p:cBhvr additive="base">
                                        <p:cTn id="13" dur="1000" fill="hold"/>
                                        <p:tgtEl>
                                          <p:spTgt spid="3686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867"/>
                                        </p:tgtEl>
                                        <p:attrNameLst>
                                          <p:attrName>style.visibility</p:attrName>
                                        </p:attrNameLst>
                                      </p:cBhvr>
                                      <p:to>
                                        <p:strVal val="visible"/>
                                      </p:to>
                                    </p:set>
                                    <p:anim calcmode="lin" valueType="num">
                                      <p:cBhvr additive="base">
                                        <p:cTn id="23" dur="1000" fill="hold"/>
                                        <p:tgtEl>
                                          <p:spTgt spid="36867"/>
                                        </p:tgtEl>
                                        <p:attrNameLst>
                                          <p:attrName>ppt_x</p:attrName>
                                        </p:attrNameLst>
                                      </p:cBhvr>
                                      <p:tavLst>
                                        <p:tav tm="0">
                                          <p:val>
                                            <p:strVal val="#ppt_x"/>
                                          </p:val>
                                        </p:tav>
                                        <p:tav tm="100000">
                                          <p:val>
                                            <p:strVal val="#ppt_x"/>
                                          </p:val>
                                        </p:tav>
                                      </p:tavLst>
                                    </p:anim>
                                    <p:anim calcmode="lin" valueType="num">
                                      <p:cBhvr additive="base">
                                        <p:cTn id="24" dur="1000" fill="hold"/>
                                        <p:tgtEl>
                                          <p:spTgt spid="3686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229600" cy="715962"/>
          </a:xfrm>
        </p:spPr>
        <p:txBody>
          <a:bodyPr>
            <a:normAutofit fontScale="90000"/>
          </a:bodyPr>
          <a:lstStyle/>
          <a:p>
            <a:r>
              <a:rPr lang="en-US" dirty="0" smtClean="0"/>
              <a:t>Subphylum: </a:t>
            </a:r>
            <a:r>
              <a:rPr lang="en-US" dirty="0" err="1" smtClean="0"/>
              <a:t>Ciliophora</a:t>
            </a:r>
            <a:r>
              <a:rPr lang="en-US" dirty="0" smtClean="0"/>
              <a:t/>
            </a:r>
            <a:br>
              <a:rPr lang="en-US" dirty="0" smtClean="0"/>
            </a:br>
            <a:endParaRPr lang="en-US" dirty="0"/>
          </a:p>
        </p:txBody>
      </p:sp>
      <p:sp>
        <p:nvSpPr>
          <p:cNvPr id="5" name="Content Placeholder 4"/>
          <p:cNvSpPr>
            <a:spLocks noGrp="1"/>
          </p:cNvSpPr>
          <p:nvPr>
            <p:ph idx="1"/>
          </p:nvPr>
        </p:nvSpPr>
        <p:spPr/>
        <p:txBody>
          <a:bodyPr/>
          <a:lstStyle/>
          <a:p>
            <a:pPr lvl="0"/>
            <a:r>
              <a:rPr lang="en-US" dirty="0" smtClean="0"/>
              <a:t>Simple </a:t>
            </a:r>
            <a:r>
              <a:rPr lang="en-US" dirty="0" smtClean="0"/>
              <a:t>and compound cilia, the organs of locomotion are present.</a:t>
            </a:r>
          </a:p>
          <a:p>
            <a:pPr lvl="0"/>
            <a:r>
              <a:rPr lang="en-US" dirty="0" smtClean="0"/>
              <a:t>They have two types of nuclei, a small 'micronucleus' and a large 'macronucleus'</a:t>
            </a:r>
            <a:r>
              <a:rPr lang="en-US" b="1" dirty="0" smtClean="0"/>
              <a:t>. </a:t>
            </a:r>
            <a:endParaRPr lang="en-US" dirty="0" smtClean="0"/>
          </a:p>
          <a:p>
            <a:pPr lvl="0"/>
            <a:r>
              <a:rPr lang="en-US" dirty="0" smtClean="0"/>
              <a:t>Nutrition is </a:t>
            </a:r>
            <a:r>
              <a:rPr lang="en-US" dirty="0" err="1" smtClean="0"/>
              <a:t>holozoic</a:t>
            </a:r>
            <a:r>
              <a:rPr lang="en-US" dirty="0" smtClean="0"/>
              <a:t>.</a:t>
            </a:r>
          </a:p>
          <a:p>
            <a:pPr lvl="0"/>
            <a:r>
              <a:rPr lang="en-US" dirty="0" smtClean="0"/>
              <a:t>Most of them are free-living, and few are parasitic.</a:t>
            </a:r>
          </a:p>
          <a:p>
            <a:pPr lvl="0"/>
            <a:r>
              <a:rPr lang="en-US" dirty="0" smtClean="0"/>
              <a:t>Reproduction may be asexual or sexual.</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152399" y="609600"/>
            <a:ext cx="4800601" cy="2033588"/>
          </a:xfrm>
        </p:spPr>
        <p:txBody>
          <a:bodyPr>
            <a:normAutofit/>
          </a:bodyPr>
          <a:lstStyle/>
          <a:p>
            <a:pPr algn="l"/>
            <a:r>
              <a:rPr lang="en-US" sz="2200" b="1" dirty="0" err="1" smtClean="0"/>
              <a:t>Kingdom:Animalia</a:t>
            </a:r>
            <a:r>
              <a:rPr lang="en-US" sz="2200" b="1" dirty="0" smtClean="0"/>
              <a:t/>
            </a:r>
            <a:br>
              <a:rPr lang="en-US" sz="2200" b="1" dirty="0" smtClean="0"/>
            </a:br>
            <a:r>
              <a:rPr lang="en-US" sz="2200" b="1" dirty="0" smtClean="0"/>
              <a:t>Subkingdom: Protozoa</a:t>
            </a:r>
            <a:br>
              <a:rPr lang="en-US" sz="2200" b="1" dirty="0" smtClean="0"/>
            </a:br>
            <a:r>
              <a:rPr lang="en-US" sz="2200" b="1" dirty="0" smtClean="0"/>
              <a:t>Phylum: Protozoa</a:t>
            </a:r>
            <a:br>
              <a:rPr lang="en-US" sz="2200" b="1" dirty="0" smtClean="0"/>
            </a:br>
            <a:r>
              <a:rPr lang="en-US" sz="2200" b="1" dirty="0" smtClean="0"/>
              <a:t>Subphylum: </a:t>
            </a:r>
            <a:r>
              <a:rPr lang="en-US" sz="2200" b="1" dirty="0" err="1" smtClean="0"/>
              <a:t>Ciliophora</a:t>
            </a:r>
            <a:r>
              <a:rPr lang="en-US" sz="2200" b="1" dirty="0" smtClean="0"/>
              <a:t/>
            </a:r>
            <a:br>
              <a:rPr lang="en-US" sz="2200" b="1" dirty="0" smtClean="0"/>
            </a:br>
            <a:endParaRPr lang="en-US" sz="2200" b="1" dirty="0" smtClean="0"/>
          </a:p>
        </p:txBody>
      </p:sp>
      <p:sp>
        <p:nvSpPr>
          <p:cNvPr id="4" name="TextBox 3"/>
          <p:cNvSpPr txBox="1"/>
          <p:nvPr/>
        </p:nvSpPr>
        <p:spPr>
          <a:xfrm>
            <a:off x="304800" y="2133600"/>
            <a:ext cx="3000396" cy="461665"/>
          </a:xfrm>
          <a:prstGeom prst="rect">
            <a:avLst/>
          </a:prstGeom>
          <a:noFill/>
        </p:spPr>
        <p:txBody>
          <a:bodyPr>
            <a:spAutoFit/>
          </a:bodyPr>
          <a:lstStyle/>
          <a:p>
            <a:pPr>
              <a:defRPr/>
            </a:pPr>
            <a:r>
              <a:rPr lang="en-US" b="1" dirty="0">
                <a:ln w="18000">
                  <a:solidFill>
                    <a:srgbClr val="1D05D1"/>
                  </a:solidFill>
                  <a:prstDash val="solid"/>
                  <a:miter lim="800000"/>
                </a:ln>
                <a:noFill/>
                <a:effectLst>
                  <a:glow rad="139700">
                    <a:schemeClr val="accent5">
                      <a:satMod val="175000"/>
                      <a:alpha val="40000"/>
                    </a:schemeClr>
                  </a:glow>
                  <a:outerShdw blurRad="25500" dist="23000" dir="7020000" algn="tl">
                    <a:srgbClr val="000000">
                      <a:alpha val="50000"/>
                    </a:srgbClr>
                  </a:outerShdw>
                </a:effectLst>
              </a:rPr>
              <a:t>e.g.: </a:t>
            </a:r>
            <a:r>
              <a:rPr lang="en-US" b="1" i="1" dirty="0">
                <a:ln w="18000">
                  <a:solidFill>
                    <a:srgbClr val="1D05D1"/>
                  </a:solidFill>
                  <a:prstDash val="solid"/>
                  <a:miter lim="800000"/>
                </a:ln>
                <a:noFill/>
                <a:effectLst>
                  <a:glow rad="139700">
                    <a:schemeClr val="accent5">
                      <a:satMod val="175000"/>
                      <a:alpha val="40000"/>
                    </a:schemeClr>
                  </a:glow>
                  <a:outerShdw blurRad="25500" dist="23000" dir="7020000" algn="tl">
                    <a:srgbClr val="000000">
                      <a:alpha val="50000"/>
                    </a:srgbClr>
                  </a:outerShdw>
                </a:effectLst>
              </a:rPr>
              <a:t>Paramecium</a:t>
            </a:r>
          </a:p>
        </p:txBody>
      </p:sp>
      <p:pic>
        <p:nvPicPr>
          <p:cNvPr id="52227" name="Picture 3" descr="C:\Users\United\Desktop\New folder\imagesCAU6Q1WJ.jpg"/>
          <p:cNvPicPr>
            <a:picLocks noChangeAspect="1" noChangeArrowheads="1"/>
          </p:cNvPicPr>
          <p:nvPr/>
        </p:nvPicPr>
        <p:blipFill>
          <a:blip r:embed="rId2" cstate="print"/>
          <a:srcRect l="8513" t="3789" r="10611"/>
          <a:stretch>
            <a:fillRect/>
          </a:stretch>
        </p:blipFill>
        <p:spPr bwMode="auto">
          <a:xfrm>
            <a:off x="5357813" y="1381125"/>
            <a:ext cx="3429000" cy="2262188"/>
          </a:xfrm>
          <a:prstGeom prst="rect">
            <a:avLst/>
          </a:prstGeom>
          <a:noFill/>
          <a:ln w="9525">
            <a:noFill/>
            <a:miter lim="800000"/>
            <a:headEnd/>
            <a:tailEnd/>
          </a:ln>
        </p:spPr>
      </p:pic>
      <p:pic>
        <p:nvPicPr>
          <p:cNvPr id="14" name="Picture 7"/>
          <p:cNvPicPr>
            <a:picLocks noChangeAspect="1" noChangeArrowheads="1"/>
          </p:cNvPicPr>
          <p:nvPr/>
        </p:nvPicPr>
        <p:blipFill>
          <a:blip r:embed="rId3" cstate="print"/>
          <a:srcRect r="2972"/>
          <a:stretch>
            <a:fillRect/>
          </a:stretch>
        </p:blipFill>
        <p:spPr bwMode="auto">
          <a:xfrm>
            <a:off x="5357813" y="3714750"/>
            <a:ext cx="3462337" cy="2322513"/>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par>
                          <p:cTn id="7" fill="hold">
                            <p:stCondLst>
                              <p:cond delay="2000"/>
                            </p:stCondLst>
                            <p:childTnLst>
                              <p:par>
                                <p:cTn id="8" presetID="2" presetClass="entr" presetSubtype="8"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2500"/>
                            </p:stCondLst>
                            <p:childTnLst>
                              <p:par>
                                <p:cTn id="13" presetID="2" presetClass="entr" presetSubtype="2" fill="hold" nodeType="afterEffect">
                                  <p:stCondLst>
                                    <p:cond delay="0"/>
                                  </p:stCondLst>
                                  <p:childTnLst>
                                    <p:set>
                                      <p:cBhvr>
                                        <p:cTn id="14" dur="1" fill="hold">
                                          <p:stCondLst>
                                            <p:cond delay="0"/>
                                          </p:stCondLst>
                                        </p:cTn>
                                        <p:tgtEl>
                                          <p:spTgt spid="52227"/>
                                        </p:tgtEl>
                                        <p:attrNameLst>
                                          <p:attrName>style.visibility</p:attrName>
                                        </p:attrNameLst>
                                      </p:cBhvr>
                                      <p:to>
                                        <p:strVal val="visible"/>
                                      </p:to>
                                    </p:set>
                                    <p:anim calcmode="lin" valueType="num">
                                      <p:cBhvr additive="base">
                                        <p:cTn id="15" dur="500" fill="hold"/>
                                        <p:tgtEl>
                                          <p:spTgt spid="52227"/>
                                        </p:tgtEl>
                                        <p:attrNameLst>
                                          <p:attrName>ppt_x</p:attrName>
                                        </p:attrNameLst>
                                      </p:cBhvr>
                                      <p:tavLst>
                                        <p:tav tm="0">
                                          <p:val>
                                            <p:strVal val="1+#ppt_w/2"/>
                                          </p:val>
                                        </p:tav>
                                        <p:tav tm="100000">
                                          <p:val>
                                            <p:strVal val="#ppt_x"/>
                                          </p:val>
                                        </p:tav>
                                      </p:tavLst>
                                    </p:anim>
                                    <p:anim calcmode="lin" valueType="num">
                                      <p:cBhvr additive="base">
                                        <p:cTn id="16" dur="500" fill="hold"/>
                                        <p:tgtEl>
                                          <p:spTgt spid="52227"/>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can0013"/>
          <p:cNvPicPr>
            <a:picLocks noChangeAspect="1" noChangeArrowheads="1"/>
          </p:cNvPicPr>
          <p:nvPr/>
        </p:nvPicPr>
        <p:blipFill>
          <a:blip r:embed="rId2" cstate="print">
            <a:lum bright="-60000" contrast="80000"/>
          </a:blip>
          <a:srcRect l="7758" t="34122" r="67821" b="15250"/>
          <a:stretch>
            <a:fillRect/>
          </a:stretch>
        </p:blipFill>
        <p:spPr bwMode="auto">
          <a:xfrm>
            <a:off x="2590800" y="0"/>
            <a:ext cx="4724400" cy="648658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14438"/>
            <a:ext cx="8229600" cy="1143000"/>
          </a:xfrm>
        </p:spPr>
        <p:txBody>
          <a:bodyPr/>
          <a:lstStyle/>
          <a:p>
            <a:r>
              <a:rPr lang="en-US" sz="3000" b="1" smtClean="0"/>
              <a:t>Locomotion</a:t>
            </a:r>
          </a:p>
        </p:txBody>
      </p:sp>
      <p:pic>
        <p:nvPicPr>
          <p:cNvPr id="53249" name="Picture 1" descr="C:\Users\United\Desktop\scan0008.jpg"/>
          <p:cNvPicPr>
            <a:picLocks noChangeAspect="1" noChangeArrowheads="1"/>
          </p:cNvPicPr>
          <p:nvPr/>
        </p:nvPicPr>
        <p:blipFill>
          <a:blip r:embed="rId2" cstate="print">
            <a:lum bright="-20000" contrast="30000"/>
          </a:blip>
          <a:srcRect l="4894" t="55675" r="4567" b="30138"/>
          <a:stretch>
            <a:fillRect/>
          </a:stretch>
        </p:blipFill>
        <p:spPr bwMode="auto">
          <a:xfrm>
            <a:off x="1143000" y="2643188"/>
            <a:ext cx="7429500" cy="184626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3249"/>
                                        </p:tgtEl>
                                        <p:attrNameLst>
                                          <p:attrName>style.visibility</p:attrName>
                                        </p:attrNameLst>
                                      </p:cBhvr>
                                      <p:to>
                                        <p:strVal val="visible"/>
                                      </p:to>
                                    </p:set>
                                    <p:anim calcmode="lin" valueType="num">
                                      <p:cBhvr>
                                        <p:cTn id="13" dur="1000" fill="hold"/>
                                        <p:tgtEl>
                                          <p:spTgt spid="53249"/>
                                        </p:tgtEl>
                                        <p:attrNameLst>
                                          <p:attrName>ppt_w</p:attrName>
                                        </p:attrNameLst>
                                      </p:cBhvr>
                                      <p:tavLst>
                                        <p:tav tm="0">
                                          <p:val>
                                            <p:strVal val="#ppt_w*0.70"/>
                                          </p:val>
                                        </p:tav>
                                        <p:tav tm="100000">
                                          <p:val>
                                            <p:strVal val="#ppt_w"/>
                                          </p:val>
                                        </p:tav>
                                      </p:tavLst>
                                    </p:anim>
                                    <p:anim calcmode="lin" valueType="num">
                                      <p:cBhvr>
                                        <p:cTn id="14" dur="1000" fill="hold"/>
                                        <p:tgtEl>
                                          <p:spTgt spid="53249"/>
                                        </p:tgtEl>
                                        <p:attrNameLst>
                                          <p:attrName>ppt_h</p:attrName>
                                        </p:attrNameLst>
                                      </p:cBhvr>
                                      <p:tavLst>
                                        <p:tav tm="0">
                                          <p:val>
                                            <p:strVal val="#ppt_h"/>
                                          </p:val>
                                        </p:tav>
                                        <p:tav tm="100000">
                                          <p:val>
                                            <p:strVal val="#ppt_h"/>
                                          </p:val>
                                        </p:tav>
                                      </p:tavLst>
                                    </p:anim>
                                    <p:animEffect transition="in" filter="fade">
                                      <p:cBhvr>
                                        <p:cTn id="15" dur="10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85813"/>
            <a:ext cx="8229600" cy="1143000"/>
          </a:xfrm>
        </p:spPr>
        <p:txBody>
          <a:bodyPr/>
          <a:lstStyle/>
          <a:p>
            <a:r>
              <a:rPr lang="en-US" sz="3000" b="1" dirty="0" smtClean="0"/>
              <a:t>Nutrition</a:t>
            </a:r>
          </a:p>
        </p:txBody>
      </p:sp>
      <p:pic>
        <p:nvPicPr>
          <p:cNvPr id="54273" name="Picture 1" descr="C:\Users\United\Desktop\scan0008.jpg"/>
          <p:cNvPicPr>
            <a:picLocks noChangeAspect="1" noChangeArrowheads="1"/>
          </p:cNvPicPr>
          <p:nvPr/>
        </p:nvPicPr>
        <p:blipFill>
          <a:blip r:embed="rId2" cstate="print">
            <a:lum bright="-20000" contrast="30000"/>
          </a:blip>
          <a:srcRect l="7867" t="68916" r="50713"/>
          <a:stretch>
            <a:fillRect/>
          </a:stretch>
        </p:blipFill>
        <p:spPr bwMode="auto">
          <a:xfrm>
            <a:off x="2649538" y="1928813"/>
            <a:ext cx="3708400" cy="4133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273"/>
                                        </p:tgtEl>
                                        <p:attrNameLst>
                                          <p:attrName>style.visibility</p:attrName>
                                        </p:attrNameLst>
                                      </p:cBhvr>
                                      <p:to>
                                        <p:strVal val="visible"/>
                                      </p:to>
                                    </p:set>
                                    <p:animEffect transition="in" filter="fade">
                                      <p:cBhvr>
                                        <p:cTn id="12" dur="1000"/>
                                        <p:tgtEl>
                                          <p:spTgt spid="54273"/>
                                        </p:tgtEl>
                                      </p:cBhvr>
                                    </p:animEffect>
                                    <p:anim calcmode="lin" valueType="num">
                                      <p:cBhvr>
                                        <p:cTn id="13" dur="1000" fill="hold"/>
                                        <p:tgtEl>
                                          <p:spTgt spid="54273"/>
                                        </p:tgtEl>
                                        <p:attrNameLst>
                                          <p:attrName>ppt_x</p:attrName>
                                        </p:attrNameLst>
                                      </p:cBhvr>
                                      <p:tavLst>
                                        <p:tav tm="0">
                                          <p:val>
                                            <p:strVal val="#ppt_x"/>
                                          </p:val>
                                        </p:tav>
                                        <p:tav tm="100000">
                                          <p:val>
                                            <p:strVal val="#ppt_x"/>
                                          </p:val>
                                        </p:tav>
                                      </p:tavLst>
                                    </p:anim>
                                    <p:anim calcmode="lin" valueType="num">
                                      <p:cBhvr>
                                        <p:cTn id="14" dur="1000" fill="hold"/>
                                        <p:tgtEl>
                                          <p:spTgt spid="54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2800" b="1" u="sng" smtClean="0"/>
              <a:t>CLASS: ZOOMASTIGOPHOREA</a:t>
            </a:r>
          </a:p>
        </p:txBody>
      </p:sp>
      <p:sp>
        <p:nvSpPr>
          <p:cNvPr id="12291" name="Content Placeholder 2"/>
          <p:cNvSpPr>
            <a:spLocks noGrp="1"/>
          </p:cNvSpPr>
          <p:nvPr>
            <p:ph idx="1"/>
          </p:nvPr>
        </p:nvSpPr>
        <p:spPr/>
        <p:txBody>
          <a:bodyPr/>
          <a:lstStyle/>
          <a:p>
            <a:pPr eaLnBrk="1" hangingPunct="1">
              <a:buFont typeface="Wingdings" pitchFamily="2" charset="2"/>
              <a:buChar char="Ø"/>
            </a:pPr>
            <a:r>
              <a:rPr lang="en-US" dirty="0" smtClean="0"/>
              <a:t>Absence of </a:t>
            </a:r>
            <a:r>
              <a:rPr lang="en-US" dirty="0" err="1" smtClean="0"/>
              <a:t>chromatophores</a:t>
            </a:r>
            <a:r>
              <a:rPr lang="en-US" dirty="0" smtClean="0"/>
              <a:t> (chloroplasts).</a:t>
            </a:r>
          </a:p>
          <a:p>
            <a:pPr eaLnBrk="1" hangingPunct="1">
              <a:buFont typeface="Wingdings" pitchFamily="2" charset="2"/>
              <a:buChar char="Ø"/>
            </a:pPr>
            <a:r>
              <a:rPr lang="en-US" dirty="0" smtClean="0"/>
              <a:t>There are one to many flagella, often undulating membrane is present.</a:t>
            </a:r>
          </a:p>
          <a:p>
            <a:pPr eaLnBrk="1" hangingPunct="1">
              <a:buFont typeface="Wingdings" pitchFamily="2" charset="2"/>
              <a:buChar char="Ø"/>
            </a:pPr>
            <a:r>
              <a:rPr lang="en-US" dirty="0" err="1" smtClean="0"/>
              <a:t>Holozoic</a:t>
            </a:r>
            <a:r>
              <a:rPr lang="en-US" dirty="0" smtClean="0"/>
              <a:t> or </a:t>
            </a:r>
            <a:r>
              <a:rPr lang="en-US" dirty="0" err="1" smtClean="0"/>
              <a:t>saprozoic</a:t>
            </a:r>
            <a:r>
              <a:rPr lang="en-US" dirty="0" smtClean="0"/>
              <a:t> nutrition.</a:t>
            </a:r>
          </a:p>
          <a:p>
            <a:pPr eaLnBrk="1" hangingPunct="1">
              <a:buFont typeface="Wingdings" pitchFamily="2" charset="2"/>
              <a:buChar char="Ø"/>
            </a:pPr>
            <a:r>
              <a:rPr lang="en-US" dirty="0" smtClean="0"/>
              <a:t>Parasitic, </a:t>
            </a:r>
            <a:r>
              <a:rPr lang="en-US" dirty="0" err="1" smtClean="0"/>
              <a:t>commensal</a:t>
            </a:r>
            <a:r>
              <a:rPr lang="en-US" dirty="0" smtClean="0"/>
              <a:t> or symbiotic.</a:t>
            </a:r>
          </a:p>
          <a:p>
            <a:pPr eaLnBrk="1" hangingPunct="1">
              <a:buFont typeface="Wingdings" pitchFamily="2" charset="2"/>
              <a:buChar char="Ø"/>
            </a:pPr>
            <a:r>
              <a:rPr lang="en-US" dirty="0" smtClean="0"/>
              <a:t>Reproduction through binary fission.</a:t>
            </a:r>
          </a:p>
          <a:p>
            <a:pPr eaLnBrk="1" hangingPunct="1">
              <a:buFont typeface="Wingdings 2" pitchFamily="18" charset="2"/>
              <a:buNone/>
            </a:pPr>
            <a:endParaRPr lang="en-US"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fade">
                                      <p:cBhvr>
                                        <p:cTn id="13" dur="500"/>
                                        <p:tgtEl>
                                          <p:spTgt spid="12291">
                                            <p:txEl>
                                              <p:pRg st="0" end="0"/>
                                            </p:txEl>
                                          </p:spTgt>
                                        </p:tgtEl>
                                      </p:cBhvr>
                                    </p:animEffect>
                                    <p:anim calcmode="lin" valueType="num">
                                      <p:cBhvr>
                                        <p:cTn id="14"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Effect transition="in" filter="fade">
                                      <p:cBhvr>
                                        <p:cTn id="19" dur="500"/>
                                        <p:tgtEl>
                                          <p:spTgt spid="12291">
                                            <p:txEl>
                                              <p:pRg st="1" end="1"/>
                                            </p:txEl>
                                          </p:spTgt>
                                        </p:tgtEl>
                                      </p:cBhvr>
                                    </p:animEffect>
                                    <p:anim calcmode="lin" valueType="num">
                                      <p:cBhvr>
                                        <p:cTn id="20"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Effect transition="in" filter="fade">
                                      <p:cBhvr>
                                        <p:cTn id="25" dur="500"/>
                                        <p:tgtEl>
                                          <p:spTgt spid="12291">
                                            <p:txEl>
                                              <p:pRg st="2" end="2"/>
                                            </p:txEl>
                                          </p:spTgt>
                                        </p:tgtEl>
                                      </p:cBhvr>
                                    </p:animEffect>
                                    <p:anim calcmode="lin" valueType="num">
                                      <p:cBhvr>
                                        <p:cTn id="26"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Effect transition="in" filter="fade">
                                      <p:cBhvr>
                                        <p:cTn id="31" dur="500"/>
                                        <p:tgtEl>
                                          <p:spTgt spid="12291">
                                            <p:txEl>
                                              <p:pRg st="3" end="3"/>
                                            </p:txEl>
                                          </p:spTgt>
                                        </p:tgtEl>
                                      </p:cBhvr>
                                    </p:animEffect>
                                    <p:anim calcmode="lin" valueType="num">
                                      <p:cBhvr>
                                        <p:cTn id="32"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Effect transition="in" filter="fade">
                                      <p:cBhvr>
                                        <p:cTn id="37" dur="500"/>
                                        <p:tgtEl>
                                          <p:spTgt spid="12291">
                                            <p:txEl>
                                              <p:pRg st="4" end="4"/>
                                            </p:txEl>
                                          </p:spTgt>
                                        </p:tgtEl>
                                      </p:cBhvr>
                                    </p:animEffect>
                                    <p:anim calcmode="lin" valueType="num">
                                      <p:cBhvr>
                                        <p:cTn id="38"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85813"/>
            <a:ext cx="8229600" cy="1143000"/>
          </a:xfrm>
        </p:spPr>
        <p:txBody>
          <a:bodyPr/>
          <a:lstStyle/>
          <a:p>
            <a:r>
              <a:rPr lang="en-US" sz="3000" b="1" dirty="0" err="1" smtClean="0">
                <a:solidFill>
                  <a:srgbClr val="1804AC"/>
                </a:solidFill>
              </a:rPr>
              <a:t>Osmoregulation</a:t>
            </a:r>
            <a:r>
              <a:rPr lang="en-US" sz="3000" b="1" dirty="0" smtClean="0">
                <a:solidFill>
                  <a:srgbClr val="1804AC"/>
                </a:solidFill>
              </a:rPr>
              <a:t/>
            </a:r>
            <a:br>
              <a:rPr lang="en-US" sz="3000" b="1" dirty="0" smtClean="0">
                <a:solidFill>
                  <a:srgbClr val="1804AC"/>
                </a:solidFill>
              </a:rPr>
            </a:br>
            <a:endParaRPr lang="en-US" sz="3000" b="1" dirty="0" smtClean="0">
              <a:solidFill>
                <a:srgbClr val="1804AC"/>
              </a:solidFill>
            </a:endParaRPr>
          </a:p>
        </p:txBody>
      </p:sp>
      <p:sp>
        <p:nvSpPr>
          <p:cNvPr id="3" name="TextBox 2"/>
          <p:cNvSpPr txBox="1">
            <a:spLocks noChangeArrowheads="1"/>
          </p:cNvSpPr>
          <p:nvPr/>
        </p:nvSpPr>
        <p:spPr bwMode="auto">
          <a:xfrm>
            <a:off x="0" y="1524000"/>
            <a:ext cx="5500688" cy="554037"/>
          </a:xfrm>
          <a:prstGeom prst="rect">
            <a:avLst/>
          </a:prstGeom>
          <a:noFill/>
          <a:ln w="9525">
            <a:noFill/>
            <a:miter lim="800000"/>
            <a:headEnd/>
            <a:tailEnd/>
          </a:ln>
        </p:spPr>
        <p:txBody>
          <a:bodyPr>
            <a:spAutoFit/>
          </a:bodyPr>
          <a:lstStyle/>
          <a:p>
            <a:r>
              <a:rPr lang="en-US" sz="3000" b="1" dirty="0">
                <a:solidFill>
                  <a:srgbClr val="0070C0"/>
                </a:solidFill>
              </a:rPr>
              <a:t>Respiration and Excretion</a:t>
            </a:r>
          </a:p>
        </p:txBody>
      </p:sp>
      <p:pic>
        <p:nvPicPr>
          <p:cNvPr id="4" name="Picture 5" descr="G:\Prot014b.gif"/>
          <p:cNvPicPr>
            <a:picLocks noChangeAspect="1" noChangeArrowheads="1"/>
          </p:cNvPicPr>
          <p:nvPr/>
        </p:nvPicPr>
        <p:blipFill>
          <a:blip r:embed="rId2" cstate="print"/>
          <a:srcRect/>
          <a:stretch>
            <a:fillRect/>
          </a:stretch>
        </p:blipFill>
        <p:spPr bwMode="auto">
          <a:xfrm>
            <a:off x="2143125" y="2579688"/>
            <a:ext cx="5143500" cy="2992437"/>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57250"/>
            <a:ext cx="8229600" cy="1143000"/>
          </a:xfrm>
        </p:spPr>
        <p:txBody>
          <a:bodyPr/>
          <a:lstStyle/>
          <a:p>
            <a:r>
              <a:rPr lang="en-US" sz="2800" b="1" smtClean="0">
                <a:solidFill>
                  <a:srgbClr val="1D05D1"/>
                </a:solidFill>
              </a:rPr>
              <a:t>Reproduction in </a:t>
            </a:r>
            <a:r>
              <a:rPr lang="en-US" sz="2800" b="1" i="1" smtClean="0">
                <a:solidFill>
                  <a:srgbClr val="1D05D1"/>
                </a:solidFill>
              </a:rPr>
              <a:t>Paramecium</a:t>
            </a:r>
            <a:endParaRPr lang="en-US" sz="2800" b="1" smtClean="0">
              <a:solidFill>
                <a:srgbClr val="1D05D1"/>
              </a:solidFill>
            </a:endParaRPr>
          </a:p>
        </p:txBody>
      </p:sp>
      <p:sp>
        <p:nvSpPr>
          <p:cNvPr id="5" name="TextBox 4"/>
          <p:cNvSpPr txBox="1">
            <a:spLocks noChangeArrowheads="1"/>
          </p:cNvSpPr>
          <p:nvPr/>
        </p:nvSpPr>
        <p:spPr bwMode="auto">
          <a:xfrm>
            <a:off x="928688" y="2038350"/>
            <a:ext cx="4572000" cy="461963"/>
          </a:xfrm>
          <a:prstGeom prst="rect">
            <a:avLst/>
          </a:prstGeom>
          <a:noFill/>
          <a:ln w="9525">
            <a:noFill/>
            <a:miter lim="800000"/>
            <a:headEnd/>
            <a:tailEnd/>
          </a:ln>
        </p:spPr>
        <p:txBody>
          <a:bodyPr>
            <a:spAutoFit/>
          </a:bodyPr>
          <a:lstStyle/>
          <a:p>
            <a:r>
              <a:rPr lang="en-US" b="1"/>
              <a:t>a. Transverse Binnary Fission</a:t>
            </a:r>
          </a:p>
        </p:txBody>
      </p:sp>
      <p:pic>
        <p:nvPicPr>
          <p:cNvPr id="66562" name="Picture 2" descr="C:\Users\United\Desktop\New folder\imagesCAK5HK02.jpg"/>
          <p:cNvPicPr>
            <a:picLocks noChangeAspect="1" noChangeArrowheads="1"/>
          </p:cNvPicPr>
          <p:nvPr/>
        </p:nvPicPr>
        <p:blipFill>
          <a:blip r:embed="rId2" cstate="print"/>
          <a:srcRect b="7753"/>
          <a:stretch>
            <a:fillRect/>
          </a:stretch>
        </p:blipFill>
        <p:spPr bwMode="auto">
          <a:xfrm>
            <a:off x="1143000" y="2857500"/>
            <a:ext cx="2571750" cy="1643063"/>
          </a:xfrm>
          <a:prstGeom prst="rect">
            <a:avLst/>
          </a:prstGeom>
          <a:noFill/>
          <a:ln w="9525">
            <a:noFill/>
            <a:miter lim="800000"/>
            <a:headEnd/>
            <a:tailEnd/>
          </a:ln>
        </p:spPr>
      </p:pic>
      <p:pic>
        <p:nvPicPr>
          <p:cNvPr id="66563" name="Picture 3" descr="C:\Users\United\Desktop\New folder\paramecium5.jpeg"/>
          <p:cNvPicPr>
            <a:picLocks noChangeAspect="1" noChangeArrowheads="1"/>
          </p:cNvPicPr>
          <p:nvPr/>
        </p:nvPicPr>
        <p:blipFill>
          <a:blip r:embed="rId3" cstate="print"/>
          <a:srcRect l="17198" t="23836" r="9714" b="35306"/>
          <a:stretch>
            <a:fillRect/>
          </a:stretch>
        </p:blipFill>
        <p:spPr bwMode="auto">
          <a:xfrm>
            <a:off x="3857625" y="2857500"/>
            <a:ext cx="4189413" cy="164306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6562"/>
                                        </p:tgtEl>
                                        <p:attrNameLst>
                                          <p:attrName>style.visibility</p:attrName>
                                        </p:attrNameLst>
                                      </p:cBhvr>
                                      <p:to>
                                        <p:strVal val="visible"/>
                                      </p:to>
                                    </p:set>
                                    <p:anim calcmode="lin" valueType="num">
                                      <p:cBhvr additive="base">
                                        <p:cTn id="17" dur="2000" fill="hold"/>
                                        <p:tgtEl>
                                          <p:spTgt spid="66562"/>
                                        </p:tgtEl>
                                        <p:attrNameLst>
                                          <p:attrName>ppt_x</p:attrName>
                                        </p:attrNameLst>
                                      </p:cBhvr>
                                      <p:tavLst>
                                        <p:tav tm="0">
                                          <p:val>
                                            <p:strVal val="0-#ppt_w/2"/>
                                          </p:val>
                                        </p:tav>
                                        <p:tav tm="100000">
                                          <p:val>
                                            <p:strVal val="#ppt_x"/>
                                          </p:val>
                                        </p:tav>
                                      </p:tavLst>
                                    </p:anim>
                                    <p:anim calcmode="lin" valueType="num">
                                      <p:cBhvr additive="base">
                                        <p:cTn id="18" dur="2000" fill="hold"/>
                                        <p:tgtEl>
                                          <p:spTgt spid="66562"/>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66563"/>
                                        </p:tgtEl>
                                        <p:attrNameLst>
                                          <p:attrName>style.visibility</p:attrName>
                                        </p:attrNameLst>
                                      </p:cBhvr>
                                      <p:to>
                                        <p:strVal val="visible"/>
                                      </p:to>
                                    </p:set>
                                    <p:anim calcmode="lin" valueType="num">
                                      <p:cBhvr additive="base">
                                        <p:cTn id="22" dur="2000" fill="hold"/>
                                        <p:tgtEl>
                                          <p:spTgt spid="66563"/>
                                        </p:tgtEl>
                                        <p:attrNameLst>
                                          <p:attrName>ppt_x</p:attrName>
                                        </p:attrNameLst>
                                      </p:cBhvr>
                                      <p:tavLst>
                                        <p:tav tm="0">
                                          <p:val>
                                            <p:strVal val="1+#ppt_w/2"/>
                                          </p:val>
                                        </p:tav>
                                        <p:tav tm="100000">
                                          <p:val>
                                            <p:strVal val="#ppt_x"/>
                                          </p:val>
                                        </p:tav>
                                      </p:tavLst>
                                    </p:anim>
                                    <p:anim calcmode="lin" valueType="num">
                                      <p:cBhvr additive="base">
                                        <p:cTn id="23" dur="2000" fill="hold"/>
                                        <p:tgtEl>
                                          <p:spTgt spid="66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71563" y="1000125"/>
            <a:ext cx="2714625" cy="461963"/>
          </a:xfrm>
          <a:prstGeom prst="rect">
            <a:avLst/>
          </a:prstGeom>
          <a:noFill/>
          <a:ln w="9525">
            <a:noFill/>
            <a:miter lim="800000"/>
            <a:headEnd/>
            <a:tailEnd/>
          </a:ln>
        </p:spPr>
        <p:txBody>
          <a:bodyPr>
            <a:spAutoFit/>
          </a:bodyPr>
          <a:lstStyle/>
          <a:p>
            <a:r>
              <a:rPr lang="en-US" b="1"/>
              <a:t>b. Conjugation</a:t>
            </a:r>
          </a:p>
        </p:txBody>
      </p:sp>
      <p:pic>
        <p:nvPicPr>
          <p:cNvPr id="4" name="Picture 4" descr="C:\Users\United\Desktop\New folder1\scan0009.jpg"/>
          <p:cNvPicPr>
            <a:picLocks noChangeAspect="1" noChangeArrowheads="1"/>
          </p:cNvPicPr>
          <p:nvPr/>
        </p:nvPicPr>
        <p:blipFill>
          <a:blip r:embed="rId2" cstate="print">
            <a:lum bright="-20000" contrast="40000"/>
          </a:blip>
          <a:srcRect t="3528" r="38712"/>
          <a:stretch>
            <a:fillRect/>
          </a:stretch>
        </p:blipFill>
        <p:spPr bwMode="auto">
          <a:xfrm>
            <a:off x="4643438" y="94045"/>
            <a:ext cx="3967162" cy="6381367"/>
          </a:xfrm>
          <a:prstGeom prst="rect">
            <a:avLst/>
          </a:prstGeom>
          <a:noFill/>
          <a:ln w="9525">
            <a:noFill/>
            <a:miter lim="800000"/>
            <a:headEnd/>
            <a:tailEnd/>
          </a:ln>
        </p:spPr>
      </p:pic>
      <p:pic>
        <p:nvPicPr>
          <p:cNvPr id="40964" name="Picture 4" descr="C:\Users\United\Desktop\New folder\imagesCA5VJKM1.jpg"/>
          <p:cNvPicPr>
            <a:picLocks noChangeAspect="1" noChangeArrowheads="1"/>
          </p:cNvPicPr>
          <p:nvPr/>
        </p:nvPicPr>
        <p:blipFill>
          <a:blip r:embed="rId3" cstate="print"/>
          <a:srcRect b="6783"/>
          <a:stretch>
            <a:fillRect/>
          </a:stretch>
        </p:blipFill>
        <p:spPr bwMode="auto">
          <a:xfrm>
            <a:off x="1141413" y="1822450"/>
            <a:ext cx="3144837" cy="1963738"/>
          </a:xfrm>
          <a:prstGeom prst="rect">
            <a:avLst/>
          </a:prstGeom>
          <a:noFill/>
          <a:ln w="9525">
            <a:noFill/>
            <a:miter lim="800000"/>
            <a:headEnd/>
            <a:tailEnd/>
          </a:ln>
        </p:spPr>
      </p:pic>
      <p:pic>
        <p:nvPicPr>
          <p:cNvPr id="40965" name="Picture 5" descr="C:\Users\United\Desktop\New folder\imagesCA8VFYH2.jpg"/>
          <p:cNvPicPr>
            <a:picLocks noChangeAspect="1" noChangeArrowheads="1"/>
          </p:cNvPicPr>
          <p:nvPr/>
        </p:nvPicPr>
        <p:blipFill>
          <a:blip r:embed="rId4" cstate="print"/>
          <a:srcRect/>
          <a:stretch>
            <a:fillRect/>
          </a:stretch>
        </p:blipFill>
        <p:spPr bwMode="auto">
          <a:xfrm>
            <a:off x="1143000" y="3946525"/>
            <a:ext cx="3128963" cy="24828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500"/>
                                        <p:tgtEl>
                                          <p:spTgt spid="3">
                                            <p:txEl>
                                              <p:pRg st="0" end="0"/>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153400" cy="4506511"/>
          </a:xfrm>
        </p:spPr>
        <p:txBody>
          <a:bodyPr>
            <a:noAutofit/>
          </a:bodyPr>
          <a:lstStyle/>
          <a:p>
            <a:pPr algn="l"/>
            <a:r>
              <a:rPr lang="en-US" sz="1400" b="1" u="sng" dirty="0" smtClean="0">
                <a:latin typeface="Arial" pitchFamily="34" charset="0"/>
                <a:cs typeface="Arial" pitchFamily="34" charset="0"/>
              </a:rPr>
              <a:t>Conjugation</a:t>
            </a:r>
            <a:r>
              <a:rPr lang="en-US" sz="1400" b="1" dirty="0" smtClean="0">
                <a:latin typeface="Arial" pitchFamily="34" charset="0"/>
                <a:cs typeface="Arial" pitchFamily="34" charset="0"/>
              </a:rPr>
              <a:t>: This process includes the following steps:</a:t>
            </a:r>
          </a:p>
          <a:p>
            <a:pPr lvl="0" algn="l"/>
            <a:r>
              <a:rPr lang="en-US" sz="1400" b="1" dirty="0" smtClean="0">
                <a:latin typeface="Arial" pitchFamily="34" charset="0"/>
                <a:cs typeface="Arial" pitchFamily="34" charset="0"/>
              </a:rPr>
              <a:t>Two individuals become sticky, adhere to one another by their oral surfaces and a protoplasmic bridge is formed between them. Each of these individuals is referred to as a conjugant.</a:t>
            </a:r>
          </a:p>
          <a:p>
            <a:pPr lvl="0" algn="l"/>
            <a:r>
              <a:rPr lang="en-US" sz="1400" b="1" dirty="0" smtClean="0">
                <a:latin typeface="Arial" pitchFamily="34" charset="0"/>
                <a:cs typeface="Arial" pitchFamily="34" charset="0"/>
              </a:rPr>
              <a:t>The macronucleus in each conjugant breaks into pieces and ultimately degenerates.  In the meantime the micronucleus divides twice by mitosis to form four nuclei, each with the normal diploid number of chromosomes. Of these four nuclei three degenerate and only one is left.</a:t>
            </a:r>
          </a:p>
          <a:p>
            <a:pPr lvl="0" algn="l"/>
            <a:r>
              <a:rPr lang="en-US" sz="1400" b="1" dirty="0" smtClean="0">
                <a:latin typeface="Arial" pitchFamily="34" charset="0"/>
                <a:cs typeface="Arial" pitchFamily="34" charset="0"/>
              </a:rPr>
              <a:t>The remaining nucleus divides by a reduction division (meiosis) into two nuclei; a small migratory (male) nucleus and a larger stationary (female) nucleus. Each of these two nuclei is haploid, containing half the number of chromosomes found in the original nucleus.</a:t>
            </a:r>
          </a:p>
          <a:p>
            <a:pPr lvl="0" algn="l"/>
            <a:r>
              <a:rPr lang="en-US" sz="1400" b="1" dirty="0" smtClean="0">
                <a:latin typeface="Arial" pitchFamily="34" charset="0"/>
                <a:cs typeface="Arial" pitchFamily="34" charset="0"/>
              </a:rPr>
              <a:t> The migratory nucleus in each conjugant becomes active, move into other conjugant and fuses with the stationary nucleus therein. Thus in each conjugant a zygotic or fusion nucleus is formed which contains the original diploid number of chromosomes. When this fusion is completed, the two pairing paramecia separate and they are now </a:t>
            </a:r>
            <a:r>
              <a:rPr lang="en-US" sz="1400" b="1" dirty="0" err="1" smtClean="0">
                <a:latin typeface="Arial" pitchFamily="34" charset="0"/>
                <a:cs typeface="Arial" pitchFamily="34" charset="0"/>
              </a:rPr>
              <a:t>refered</a:t>
            </a:r>
            <a:r>
              <a:rPr lang="en-US" sz="1400" b="1" dirty="0" smtClean="0">
                <a:latin typeface="Arial" pitchFamily="34" charset="0"/>
                <a:cs typeface="Arial" pitchFamily="34" charset="0"/>
              </a:rPr>
              <a:t> to as the </a:t>
            </a:r>
            <a:r>
              <a:rPr lang="en-US" sz="1400" b="1" dirty="0" err="1" smtClean="0">
                <a:latin typeface="Arial" pitchFamily="34" charset="0"/>
                <a:cs typeface="Arial" pitchFamily="34" charset="0"/>
              </a:rPr>
              <a:t>exconjugants</a:t>
            </a:r>
            <a:r>
              <a:rPr lang="en-US" sz="1400" b="1" dirty="0" smtClean="0">
                <a:latin typeface="Arial" pitchFamily="34" charset="0"/>
                <a:cs typeface="Arial" pitchFamily="34" charset="0"/>
              </a:rPr>
              <a:t>.</a:t>
            </a:r>
          </a:p>
          <a:p>
            <a:pPr lvl="0" algn="l"/>
            <a:r>
              <a:rPr lang="en-US" sz="1400" b="1" dirty="0" smtClean="0">
                <a:latin typeface="Arial" pitchFamily="34" charset="0"/>
                <a:cs typeface="Arial" pitchFamily="34" charset="0"/>
              </a:rPr>
              <a:t>The zygotic nucleus in each ex-conjugant divides thrice forming eight nuclei each with the diploid number of chromosomes. Four of these nuclei enlarge and become </a:t>
            </a:r>
            <a:r>
              <a:rPr lang="en-US" sz="1400" b="1" dirty="0" err="1" smtClean="0">
                <a:latin typeface="Arial" pitchFamily="34" charset="0"/>
                <a:cs typeface="Arial" pitchFamily="34" charset="0"/>
              </a:rPr>
              <a:t>polyploid</a:t>
            </a:r>
            <a:r>
              <a:rPr lang="en-US" sz="1400" b="1" dirty="0" smtClean="0">
                <a:latin typeface="Arial" pitchFamily="34" charset="0"/>
                <a:cs typeface="Arial" pitchFamily="34" charset="0"/>
              </a:rPr>
              <a:t>, thus forming macronuclei; while the other four remain as diploid micronuclei. This is followed by two </a:t>
            </a:r>
            <a:r>
              <a:rPr lang="en-US" sz="1400" b="1" dirty="0" err="1" smtClean="0">
                <a:latin typeface="Arial" pitchFamily="34" charset="0"/>
                <a:cs typeface="Arial" pitchFamily="34" charset="0"/>
              </a:rPr>
              <a:t>cytoplasmic</a:t>
            </a:r>
            <a:r>
              <a:rPr lang="en-US" sz="1400" b="1" dirty="0" smtClean="0">
                <a:latin typeface="Arial" pitchFamily="34" charset="0"/>
                <a:cs typeface="Arial" pitchFamily="34" charset="0"/>
              </a:rPr>
              <a:t> divisions and accordingly four new daughter paramecia are produced from every ex-conjugant, each with one macronucleus and one micronucleus.</a:t>
            </a:r>
          </a:p>
          <a:p>
            <a:pPr algn="l"/>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029200"/>
            <a:ext cx="844391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800" b="1" dirty="0">
                <a:latin typeface="Times New Roman" pitchFamily="18" charset="0"/>
                <a:cs typeface="Times New Roman" pitchFamily="18" charset="0"/>
              </a:rPr>
              <a:t>http://www.bu.edu.eg/staff/doaamohamed7-courses</a:t>
            </a:r>
          </a:p>
        </p:txBody>
      </p:sp>
      <p:sp>
        <p:nvSpPr>
          <p:cNvPr id="3" name="TextBox 2"/>
          <p:cNvSpPr txBox="1"/>
          <p:nvPr/>
        </p:nvSpPr>
        <p:spPr>
          <a:xfrm>
            <a:off x="3505200" y="4572000"/>
            <a:ext cx="2514600" cy="369888"/>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ctr">
              <a:defRPr/>
            </a:pPr>
            <a:r>
              <a:rPr lang="ar-EG" b="1" dirty="0"/>
              <a:t>لمزيد من المعلومات</a:t>
            </a:r>
            <a:endParaRPr lang="en-US" b="1" dirty="0"/>
          </a:p>
        </p:txBody>
      </p:sp>
      <p:pic>
        <p:nvPicPr>
          <p:cNvPr id="25604" name="Picture 8" descr="https://encrypted-tbn2.gstatic.com/images?q=tbn:ANd9GcTltZRkJMrGZMA-lh3WIg_4oemO1TEow6SCMe9PPNFUqSoX_a9_"/>
          <p:cNvPicPr>
            <a:picLocks noChangeAspect="1" noChangeArrowheads="1"/>
          </p:cNvPicPr>
          <p:nvPr/>
        </p:nvPicPr>
        <p:blipFill>
          <a:blip r:embed="rId2" cstate="print"/>
          <a:srcRect/>
          <a:stretch>
            <a:fillRect/>
          </a:stretch>
        </p:blipFill>
        <p:spPr bwMode="auto">
          <a:xfrm>
            <a:off x="2362200" y="762000"/>
            <a:ext cx="3962400" cy="2238375"/>
          </a:xfrm>
          <a:prstGeom prst="rect">
            <a:avLst/>
          </a:prstGeom>
          <a:noFill/>
          <a:ln w="9525">
            <a:noFill/>
            <a:miter lim="800000"/>
            <a:headEnd/>
            <a:tailEnd/>
          </a:ln>
        </p:spPr>
      </p:pic>
      <p:sp>
        <p:nvSpPr>
          <p:cNvPr id="6" name="Rectangle 5"/>
          <p:cNvSpPr/>
          <p:nvPr/>
        </p:nvSpPr>
        <p:spPr>
          <a:xfrm>
            <a:off x="838200" y="3276600"/>
            <a:ext cx="7321235" cy="923330"/>
          </a:xfrm>
          <a:prstGeom prst="rect">
            <a:avLst/>
          </a:prstGeom>
          <a:noFill/>
        </p:spPr>
        <p:txBody>
          <a:bodyPr wrap="none">
            <a:spAutoFit/>
          </a:bodyPr>
          <a:lstStyle/>
          <a:p>
            <a:pPr algn="ctr">
              <a:defRPr/>
            </a:pPr>
            <a:r>
              <a:rPr lang="ar-EG"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مع تمنياتى لكم بالنجاح والتوفيق</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314450" y="609600"/>
            <a:ext cx="7615238" cy="2176463"/>
          </a:xfrm>
          <a:prstGeom prst="rect">
            <a:avLst/>
          </a:prstGeom>
          <a:noFill/>
          <a:ln w="9525">
            <a:noFill/>
            <a:miter lim="800000"/>
            <a:headEnd/>
            <a:tailEnd/>
          </a:ln>
          <a:effectLst/>
        </p:spPr>
        <p:txBody>
          <a:bodyPr anchor="ctr"/>
          <a:lstStyle/>
          <a:p>
            <a:pPr>
              <a:defRPr/>
            </a:pPr>
            <a:r>
              <a:rPr lang="en-US" sz="2200" b="1" kern="0" dirty="0" smtClean="0">
                <a:solidFill>
                  <a:schemeClr val="tx2"/>
                </a:solidFill>
                <a:latin typeface="+mj-lt"/>
                <a:ea typeface="+mj-ea"/>
                <a:cs typeface="+mj-cs"/>
              </a:rPr>
              <a:t>Animal Kingdom</a:t>
            </a:r>
            <a:r>
              <a:rPr lang="en-US" sz="2200" b="1" kern="0" dirty="0">
                <a:solidFill>
                  <a:schemeClr val="tx2"/>
                </a:solidFill>
                <a:latin typeface="+mj-lt"/>
                <a:ea typeface="+mj-ea"/>
                <a:cs typeface="+mj-cs"/>
              </a:rPr>
              <a:t/>
            </a:r>
            <a:br>
              <a:rPr lang="en-US" sz="2200" b="1" kern="0" dirty="0">
                <a:solidFill>
                  <a:schemeClr val="tx2"/>
                </a:solidFill>
                <a:latin typeface="+mj-lt"/>
                <a:ea typeface="+mj-ea"/>
                <a:cs typeface="+mj-cs"/>
              </a:rPr>
            </a:br>
            <a:r>
              <a:rPr lang="en-US" sz="2200" b="1" kern="0" dirty="0">
                <a:solidFill>
                  <a:schemeClr val="tx2"/>
                </a:solidFill>
                <a:latin typeface="+mj-lt"/>
                <a:ea typeface="+mj-ea"/>
                <a:cs typeface="+mj-cs"/>
              </a:rPr>
              <a:t>Subkingdom: Protozoa</a:t>
            </a:r>
            <a:br>
              <a:rPr lang="en-US" sz="2200" b="1" kern="0" dirty="0">
                <a:solidFill>
                  <a:schemeClr val="tx2"/>
                </a:solidFill>
                <a:latin typeface="+mj-lt"/>
                <a:ea typeface="+mj-ea"/>
                <a:cs typeface="+mj-cs"/>
              </a:rPr>
            </a:br>
            <a:r>
              <a:rPr lang="en-US" sz="2200" b="1" kern="0" dirty="0">
                <a:solidFill>
                  <a:schemeClr val="tx2"/>
                </a:solidFill>
                <a:latin typeface="+mj-lt"/>
                <a:ea typeface="+mj-ea"/>
                <a:cs typeface="+mj-cs"/>
              </a:rPr>
              <a:t>Phylum: Protozoa</a:t>
            </a:r>
            <a:br>
              <a:rPr lang="en-US" sz="2200" b="1" kern="0" dirty="0">
                <a:solidFill>
                  <a:schemeClr val="tx2"/>
                </a:solidFill>
                <a:latin typeface="+mj-lt"/>
                <a:ea typeface="+mj-ea"/>
                <a:cs typeface="+mj-cs"/>
              </a:rPr>
            </a:br>
            <a:r>
              <a:rPr lang="en-US" sz="2200" b="1" kern="0" dirty="0">
                <a:solidFill>
                  <a:schemeClr val="tx2"/>
                </a:solidFill>
                <a:latin typeface="+mj-lt"/>
                <a:ea typeface="+mj-ea"/>
                <a:cs typeface="+mj-cs"/>
              </a:rPr>
              <a:t>Subphylum: </a:t>
            </a:r>
            <a:r>
              <a:rPr lang="en-US" sz="2200" b="1" kern="0" dirty="0" err="1" smtClean="0">
                <a:solidFill>
                  <a:schemeClr val="tx2"/>
                </a:solidFill>
                <a:latin typeface="+mj-lt"/>
                <a:ea typeface="+mj-ea"/>
                <a:cs typeface="+mj-cs"/>
              </a:rPr>
              <a:t>Mastigophora</a:t>
            </a:r>
            <a:r>
              <a:rPr lang="en-US" sz="2200" b="1" kern="0" dirty="0">
                <a:solidFill>
                  <a:schemeClr val="tx2"/>
                </a:solidFill>
                <a:latin typeface="+mj-lt"/>
                <a:ea typeface="+mj-ea"/>
                <a:cs typeface="+mj-cs"/>
              </a:rPr>
              <a:t/>
            </a:r>
            <a:br>
              <a:rPr lang="en-US" sz="2200" b="1" kern="0" dirty="0">
                <a:solidFill>
                  <a:schemeClr val="tx2"/>
                </a:solidFill>
                <a:latin typeface="+mj-lt"/>
                <a:ea typeface="+mj-ea"/>
                <a:cs typeface="+mj-cs"/>
              </a:rPr>
            </a:br>
            <a:r>
              <a:rPr lang="en-US" sz="2200" b="1" kern="0" dirty="0">
                <a:solidFill>
                  <a:schemeClr val="tx2"/>
                </a:solidFill>
                <a:latin typeface="+mj-lt"/>
                <a:ea typeface="+mj-ea"/>
                <a:cs typeface="+mj-cs"/>
              </a:rPr>
              <a:t>Class: </a:t>
            </a:r>
            <a:r>
              <a:rPr lang="en-US" sz="2200" b="1" kern="0" dirty="0" err="1">
                <a:solidFill>
                  <a:schemeClr val="tx2"/>
                </a:solidFill>
                <a:latin typeface="+mj-lt"/>
                <a:ea typeface="+mj-ea"/>
                <a:cs typeface="+mj-cs"/>
              </a:rPr>
              <a:t>Zoomastigophorea</a:t>
            </a:r>
            <a:endParaRPr lang="en-US" sz="2200" b="1" kern="0" dirty="0">
              <a:solidFill>
                <a:schemeClr val="tx2"/>
              </a:solidFill>
              <a:latin typeface="+mj-lt"/>
              <a:ea typeface="+mj-ea"/>
              <a:cs typeface="+mj-cs"/>
            </a:endParaRPr>
          </a:p>
          <a:p>
            <a:pPr>
              <a:defRPr/>
            </a:pPr>
            <a:r>
              <a:rPr lang="en-US" sz="2200" b="1" kern="0" dirty="0">
                <a:solidFill>
                  <a:schemeClr val="tx2"/>
                </a:solidFill>
                <a:latin typeface="+mj-lt"/>
                <a:ea typeface="+mj-ea"/>
                <a:cs typeface="+mj-cs"/>
              </a:rPr>
              <a:t/>
            </a:r>
            <a:br>
              <a:rPr lang="en-US" sz="2200" b="1" kern="0" dirty="0">
                <a:solidFill>
                  <a:schemeClr val="tx2"/>
                </a:solidFill>
                <a:latin typeface="+mj-lt"/>
                <a:ea typeface="+mj-ea"/>
                <a:cs typeface="+mj-cs"/>
              </a:rPr>
            </a:br>
            <a:endParaRPr lang="en-US" sz="2200" b="1" i="1" kern="0" dirty="0">
              <a:solidFill>
                <a:srgbClr val="0000FF"/>
              </a:solidFill>
              <a:latin typeface="+mj-lt"/>
              <a:ea typeface="+mj-ea"/>
              <a:cs typeface="+mj-cs"/>
            </a:endParaRPr>
          </a:p>
        </p:txBody>
      </p:sp>
      <p:pic>
        <p:nvPicPr>
          <p:cNvPr id="9" name="Picture 3" descr="Trypanosoma_gambiense"/>
          <p:cNvPicPr>
            <a:picLocks noChangeAspect="1" noChangeArrowheads="1"/>
          </p:cNvPicPr>
          <p:nvPr/>
        </p:nvPicPr>
        <p:blipFill>
          <a:blip r:embed="rId2" cstate="print">
            <a:lum bright="-6000" contrast="12000"/>
          </a:blip>
          <a:srcRect/>
          <a:stretch>
            <a:fillRect/>
          </a:stretch>
        </p:blipFill>
        <p:spPr bwMode="auto">
          <a:xfrm>
            <a:off x="205158" y="3276601"/>
            <a:ext cx="5286005" cy="2438400"/>
          </a:xfrm>
          <a:prstGeom prst="rect">
            <a:avLst/>
          </a:prstGeom>
          <a:ln>
            <a:noFill/>
          </a:ln>
          <a:effectLst>
            <a:outerShdw blurRad="292100" dist="139700" dir="2700000" algn="tl" rotWithShape="0">
              <a:srgbClr val="333333">
                <a:alpha val="65000"/>
              </a:srgbClr>
            </a:outerShdw>
          </a:effectLst>
        </p:spPr>
      </p:pic>
      <p:pic>
        <p:nvPicPr>
          <p:cNvPr id="10" name="Picture 8"/>
          <p:cNvPicPr>
            <a:picLocks noChangeAspect="1" noChangeArrowheads="1"/>
          </p:cNvPicPr>
          <p:nvPr/>
        </p:nvPicPr>
        <p:blipFill>
          <a:blip r:embed="rId3" cstate="print"/>
          <a:srcRect l="8000" t="15350" r="6000"/>
          <a:stretch>
            <a:fillRect/>
          </a:stretch>
        </p:blipFill>
        <p:spPr bwMode="auto">
          <a:xfrm>
            <a:off x="5638800" y="3352800"/>
            <a:ext cx="3175000" cy="2286000"/>
          </a:xfrm>
          <a:prstGeom prst="rect">
            <a:avLst/>
          </a:prstGeom>
          <a:noFill/>
          <a:ln w="9525">
            <a:noFill/>
            <a:miter lim="800000"/>
            <a:headEnd/>
            <a:tailEnd/>
          </a:ln>
        </p:spPr>
      </p:pic>
      <p:sp>
        <p:nvSpPr>
          <p:cNvPr id="11" name="TextBox 10"/>
          <p:cNvSpPr txBox="1">
            <a:spLocks noChangeArrowheads="1"/>
          </p:cNvSpPr>
          <p:nvPr/>
        </p:nvSpPr>
        <p:spPr bwMode="auto">
          <a:xfrm>
            <a:off x="1371600" y="2286000"/>
            <a:ext cx="3429000" cy="461962"/>
          </a:xfrm>
          <a:prstGeom prst="rect">
            <a:avLst/>
          </a:prstGeom>
          <a:noFill/>
          <a:ln w="9525">
            <a:noFill/>
            <a:miter lim="800000"/>
            <a:headEnd/>
            <a:tailEnd/>
          </a:ln>
        </p:spPr>
        <p:txBody>
          <a:bodyPr>
            <a:spAutoFit/>
          </a:bodyPr>
          <a:lstStyle/>
          <a:p>
            <a:r>
              <a:rPr lang="en-US" b="1" dirty="0">
                <a:solidFill>
                  <a:srgbClr val="0000FF"/>
                </a:solidFill>
              </a:rPr>
              <a:t>e.g.: </a:t>
            </a:r>
            <a:r>
              <a:rPr lang="en-US" b="1" i="1" dirty="0" err="1">
                <a:solidFill>
                  <a:srgbClr val="0000FF"/>
                </a:solidFill>
              </a:rPr>
              <a:t>Trypanosoma</a:t>
            </a:r>
            <a:endParaRPr lang="en-US" b="1"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0"/>
                                  </p:stCondLst>
                                  <p:iterate type="lt">
                                    <p:tmPct val="10000"/>
                                  </p:iterate>
                                  <p:childTnLst>
                                    <p:set>
                                      <p:cBhvr override="childStyle">
                                        <p:cTn id="6" dur="500" autoRev="1" fill="hold"/>
                                        <p:tgtEl>
                                          <p:spTgt spid="7"/>
                                        </p:tgtEl>
                                        <p:attrNameLst>
                                          <p:attrName>style.color</p:attrName>
                                        </p:attrNameLst>
                                      </p:cBhvr>
                                      <p:to>
                                        <p:clrVal>
                                          <a:srgbClr val="2B2B81"/>
                                        </p:clrVal>
                                      </p:to>
                                    </p:set>
                                    <p:set>
                                      <p:cBhvr>
                                        <p:cTn id="7" dur="500" autoRev="1" fill="hold"/>
                                        <p:tgtEl>
                                          <p:spTgt spid="7"/>
                                        </p:tgtEl>
                                        <p:attrNameLst>
                                          <p:attrName>fillcolor</p:attrName>
                                        </p:attrNameLst>
                                      </p:cBhvr>
                                      <p:to>
                                        <p:clrVal>
                                          <a:srgbClr val="2B2B81"/>
                                        </p:clrVal>
                                      </p:to>
                                    </p:set>
                                    <p:set>
                                      <p:cBhvr>
                                        <p:cTn id="8" dur="500" autoRev="1" fill="hold"/>
                                        <p:tgtEl>
                                          <p:spTgt spid="7"/>
                                        </p:tgtEl>
                                        <p:attrNameLst>
                                          <p:attrName>fill.type</p:attrName>
                                        </p:attrNameLst>
                                      </p:cBhvr>
                                      <p:to>
                                        <p:strVal val="solid"/>
                                      </p:to>
                                    </p:set>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4)">
                                      <p:cBhvr>
                                        <p:cTn id="15" dur="500"/>
                                        <p:tgtEl>
                                          <p:spTgt spid="9"/>
                                        </p:tgtEl>
                                      </p:cBhvr>
                                    </p:animEffect>
                                  </p:childTnLst>
                                </p:cTn>
                              </p:par>
                              <p:par>
                                <p:cTn id="16" presetID="21"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Trypanosomes </a:t>
            </a:r>
            <a:r>
              <a:rPr lang="en-US" dirty="0" smtClean="0"/>
              <a:t>are parasitic flagellates. They usually live in two hosts, an invertebrate, either insect or leech (intermediate host) and a vertebrate host (definitive or final host).</a:t>
            </a:r>
            <a:endParaRPr lang="en-US" dirty="0"/>
          </a:p>
        </p:txBody>
      </p:sp>
      <p:sp>
        <p:nvSpPr>
          <p:cNvPr id="3" name="Title 2"/>
          <p:cNvSpPr>
            <a:spLocks noGrp="1"/>
          </p:cNvSpPr>
          <p:nvPr>
            <p:ph type="title"/>
          </p:nvPr>
        </p:nvSpPr>
        <p:spPr/>
        <p:txBody>
          <a:bodyPr>
            <a:normAutofit fontScale="90000"/>
          </a:bodyPr>
          <a:lstStyle/>
          <a:p>
            <a:r>
              <a:rPr lang="en-US" u="sng" dirty="0" smtClean="0"/>
              <a:t>Habitat</a:t>
            </a:r>
            <a:r>
              <a:rPr lang="en-US" dirty="0" smtClean="0"/>
              <a:t>:</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ypanosoma_gambiense"/>
          <p:cNvPicPr>
            <a:picLocks noChangeAspect="1" noChangeArrowheads="1"/>
          </p:cNvPicPr>
          <p:nvPr/>
        </p:nvPicPr>
        <p:blipFill>
          <a:blip r:embed="rId2" cstate="print">
            <a:lum bright="-6000" contrast="40000"/>
          </a:blip>
          <a:srcRect b="12468"/>
          <a:stretch>
            <a:fillRect/>
          </a:stretch>
        </p:blipFill>
        <p:spPr bwMode="auto">
          <a:xfrm>
            <a:off x="0" y="2438400"/>
            <a:ext cx="9040822" cy="3019425"/>
          </a:xfrm>
          <a:prstGeom prst="rect">
            <a:avLst/>
          </a:prstGeom>
          <a:noFill/>
          <a:ln w="9525">
            <a:noFill/>
            <a:miter lim="800000"/>
            <a:headEnd/>
            <a:tailEnd/>
          </a:ln>
        </p:spPr>
      </p:pic>
      <p:sp>
        <p:nvSpPr>
          <p:cNvPr id="1027" name="Rectangle 3"/>
          <p:cNvSpPr>
            <a:spLocks noChangeArrowheads="1"/>
          </p:cNvSpPr>
          <p:nvPr/>
        </p:nvSpPr>
        <p:spPr bwMode="auto">
          <a:xfrm>
            <a:off x="304800" y="685800"/>
            <a:ext cx="4724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Morphology</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1000"/>
            <a:ext cx="7772400" cy="4191000"/>
          </a:xfrm>
        </p:spPr>
        <p:txBody>
          <a:bodyPr>
            <a:normAutofit/>
          </a:bodyPr>
          <a:lstStyle/>
          <a:p>
            <a:pPr algn="l"/>
            <a:r>
              <a:rPr lang="en-US" b="1" u="sng" dirty="0" smtClean="0"/>
              <a:t>Locomotion</a:t>
            </a:r>
            <a:r>
              <a:rPr lang="en-US" b="1" dirty="0" smtClean="0"/>
              <a:t>:</a:t>
            </a:r>
            <a:endParaRPr lang="en-US" dirty="0" smtClean="0"/>
          </a:p>
          <a:p>
            <a:pPr algn="l"/>
            <a:r>
              <a:rPr lang="en-US" dirty="0" smtClean="0"/>
              <a:t>By </a:t>
            </a:r>
            <a:r>
              <a:rPr lang="en-US" dirty="0" smtClean="0"/>
              <a:t>the vibrating movements of the undulating membrane and the flagellum, thus the body moves in a similar manner.</a:t>
            </a:r>
          </a:p>
          <a:p>
            <a:pPr algn="l"/>
            <a:r>
              <a:rPr lang="en-US" b="1" u="sng" dirty="0" smtClean="0"/>
              <a:t>Nutrition</a:t>
            </a:r>
            <a:r>
              <a:rPr lang="en-US" b="1" dirty="0" smtClean="0"/>
              <a:t>: </a:t>
            </a:r>
            <a:endParaRPr lang="en-US" dirty="0" smtClean="0"/>
          </a:p>
          <a:p>
            <a:pPr algn="l"/>
            <a:r>
              <a:rPr lang="en-US" dirty="0" smtClean="0"/>
              <a:t>T</a:t>
            </a:r>
            <a:r>
              <a:rPr lang="en-US" dirty="0" smtClean="0"/>
              <a:t>hey </a:t>
            </a:r>
            <a:r>
              <a:rPr lang="en-US" dirty="0" smtClean="0"/>
              <a:t>are capable to engulf small droplets of blood plasma by a process known as </a:t>
            </a:r>
            <a:r>
              <a:rPr lang="en-US" dirty="0" err="1" smtClean="0"/>
              <a:t>pinocytosis</a:t>
            </a:r>
            <a:r>
              <a:rPr lang="en-US" dirty="0" smtClean="0"/>
              <a:t>.</a:t>
            </a:r>
            <a:endParaRPr lang="en-US" dirty="0" smtClean="0"/>
          </a:p>
          <a:p>
            <a:pPr algn="l"/>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500063"/>
            <a:ext cx="8229600" cy="1143000"/>
          </a:xfrm>
        </p:spPr>
        <p:txBody>
          <a:bodyPr/>
          <a:lstStyle/>
          <a:p>
            <a:r>
              <a:rPr lang="en-US" sz="2800" b="1" smtClean="0"/>
              <a:t>Life cycle of </a:t>
            </a:r>
            <a:r>
              <a:rPr lang="en-US" sz="2800" b="1" i="1" smtClean="0"/>
              <a:t>Trypanosoma</a:t>
            </a:r>
          </a:p>
        </p:txBody>
      </p:sp>
      <p:pic>
        <p:nvPicPr>
          <p:cNvPr id="24579" name="Picture 3" descr="PROT037B"/>
          <p:cNvPicPr>
            <a:picLocks noChangeAspect="1" noChangeArrowheads="1"/>
          </p:cNvPicPr>
          <p:nvPr/>
        </p:nvPicPr>
        <p:blipFill>
          <a:blip r:embed="rId2" cstate="print"/>
          <a:srcRect/>
          <a:stretch>
            <a:fillRect/>
          </a:stretch>
        </p:blipFill>
        <p:spPr bwMode="auto">
          <a:xfrm>
            <a:off x="2135188" y="1928813"/>
            <a:ext cx="4865687" cy="3000375"/>
          </a:xfrm>
          <a:prstGeom prst="rect">
            <a:avLst/>
          </a:prstGeom>
          <a:noFill/>
          <a:ln w="9525">
            <a:noFill/>
            <a:miter lim="800000"/>
            <a:headEnd/>
            <a:tailEnd/>
          </a:ln>
        </p:spPr>
      </p:pic>
      <p:sp>
        <p:nvSpPr>
          <p:cNvPr id="4" name="TextBox 3"/>
          <p:cNvSpPr txBox="1">
            <a:spLocks noChangeArrowheads="1"/>
          </p:cNvSpPr>
          <p:nvPr/>
        </p:nvSpPr>
        <p:spPr bwMode="auto">
          <a:xfrm>
            <a:off x="2500313" y="5499100"/>
            <a:ext cx="4929187" cy="430213"/>
          </a:xfrm>
          <a:prstGeom prst="rect">
            <a:avLst/>
          </a:prstGeom>
          <a:noFill/>
          <a:ln w="9525">
            <a:noFill/>
            <a:miter lim="800000"/>
            <a:headEnd/>
            <a:tailEnd/>
          </a:ln>
        </p:spPr>
        <p:txBody>
          <a:bodyPr>
            <a:spAutoFit/>
          </a:bodyPr>
          <a:lstStyle/>
          <a:p>
            <a:r>
              <a:rPr lang="en-US" sz="2200" b="1"/>
              <a:t> Longitudinal binnary fission</a:t>
            </a:r>
          </a:p>
        </p:txBody>
      </p:sp>
      <p:pic>
        <p:nvPicPr>
          <p:cNvPr id="24580" name="Picture 4"/>
          <p:cNvPicPr>
            <a:picLocks noChangeAspect="1" noChangeArrowheads="1"/>
          </p:cNvPicPr>
          <p:nvPr/>
        </p:nvPicPr>
        <p:blipFill>
          <a:blip r:embed="rId3" cstate="print">
            <a:lum bright="-20000" contrast="30000"/>
          </a:blip>
          <a:srcRect t="33469"/>
          <a:stretch>
            <a:fillRect/>
          </a:stretch>
        </p:blipFill>
        <p:spPr bwMode="auto">
          <a:xfrm>
            <a:off x="3048000" y="914400"/>
            <a:ext cx="5486400" cy="52995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amond(out)">
                                      <p:cBhvr>
                                        <p:cTn id="7" dur="1000"/>
                                        <p:tgtEl>
                                          <p:spTgt spid="24578"/>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box(out)">
                                      <p:cBhvr>
                                        <p:cTn id="11" dur="500"/>
                                        <p:tgtEl>
                                          <p:spTgt spid="2458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500"/>
                                        <p:tgtEl>
                                          <p:spTgt spid="24580"/>
                                        </p:tgtEl>
                                      </p:cBhvr>
                                    </p:animEffect>
                                    <p:anim calcmode="lin" valueType="num">
                                      <p:cBhvr>
                                        <p:cTn id="16" dur="500"/>
                                        <p:tgtEl>
                                          <p:spTgt spid="24580"/>
                                        </p:tgtEl>
                                        <p:attrNameLst>
                                          <p:attrName>ppt_x</p:attrName>
                                        </p:attrNameLst>
                                      </p:cBhvr>
                                      <p:tavLst>
                                        <p:tav tm="0">
                                          <p:val>
                                            <p:strVal val="ppt_x"/>
                                          </p:val>
                                        </p:tav>
                                        <p:tav tm="100000">
                                          <p:val>
                                            <p:strVal val="ppt_x"/>
                                          </p:val>
                                        </p:tav>
                                      </p:tavLst>
                                    </p:anim>
                                    <p:anim calcmode="lin" valueType="num">
                                      <p:cBhvr>
                                        <p:cTn id="17" dur="500"/>
                                        <p:tgtEl>
                                          <p:spTgt spid="24580"/>
                                        </p:tgtEl>
                                        <p:attrNameLst>
                                          <p:attrName>ppt_y</p:attrName>
                                        </p:attrNameLst>
                                      </p:cBhvr>
                                      <p:tavLst>
                                        <p:tav tm="0">
                                          <p:val>
                                            <p:strVal val="ppt_y"/>
                                          </p:val>
                                        </p:tav>
                                        <p:tav tm="100000">
                                          <p:val>
                                            <p:strVal val="ppt_y+.1"/>
                                          </p:val>
                                        </p:tav>
                                      </p:tavLst>
                                    </p:anim>
                                    <p:set>
                                      <p:cBhvr>
                                        <p:cTn id="18" dur="1" fill="hold">
                                          <p:stCondLst>
                                            <p:cond delay="499"/>
                                          </p:stCondLst>
                                        </p:cTn>
                                        <p:tgtEl>
                                          <p:spTgt spid="24580"/>
                                        </p:tgtEl>
                                        <p:attrNameLst>
                                          <p:attrName>style.visibility</p:attrName>
                                        </p:attrNameLst>
                                      </p:cBhvr>
                                      <p:to>
                                        <p:strVal val="hidden"/>
                                      </p:to>
                                    </p:set>
                                  </p:childTnLst>
                                </p:cTn>
                              </p:par>
                            </p:childTnLst>
                          </p:cTn>
                        </p:par>
                        <p:par>
                          <p:cTn id="19" fill="hold">
                            <p:stCondLst>
                              <p:cond delay="500"/>
                            </p:stCondLst>
                            <p:childTnLst>
                              <p:par>
                                <p:cTn id="20" presetID="42" presetClass="exit" presetSubtype="0" fill="hold" grpId="1" nodeType="afterEffect">
                                  <p:stCondLst>
                                    <p:cond delay="0"/>
                                  </p:stCondLst>
                                  <p:childTnLst>
                                    <p:animEffect transition="out" filter="fade">
                                      <p:cBhvr>
                                        <p:cTn id="21" dur="1000"/>
                                        <p:tgtEl>
                                          <p:spTgt spid="24578"/>
                                        </p:tgtEl>
                                      </p:cBhvr>
                                    </p:animEffect>
                                    <p:anim calcmode="lin" valueType="num">
                                      <p:cBhvr>
                                        <p:cTn id="22" dur="1000"/>
                                        <p:tgtEl>
                                          <p:spTgt spid="24578"/>
                                        </p:tgtEl>
                                        <p:attrNameLst>
                                          <p:attrName>ppt_x</p:attrName>
                                        </p:attrNameLst>
                                      </p:cBhvr>
                                      <p:tavLst>
                                        <p:tav tm="0">
                                          <p:val>
                                            <p:strVal val="ppt_x"/>
                                          </p:val>
                                        </p:tav>
                                        <p:tav tm="100000">
                                          <p:val>
                                            <p:strVal val="ppt_x"/>
                                          </p:val>
                                        </p:tav>
                                      </p:tavLst>
                                    </p:anim>
                                    <p:anim calcmode="lin" valueType="num">
                                      <p:cBhvr>
                                        <p:cTn id="23" dur="1000"/>
                                        <p:tgtEl>
                                          <p:spTgt spid="24578"/>
                                        </p:tgtEl>
                                        <p:attrNameLst>
                                          <p:attrName>ppt_y</p:attrName>
                                        </p:attrNameLst>
                                      </p:cBhvr>
                                      <p:tavLst>
                                        <p:tav tm="0">
                                          <p:val>
                                            <p:strVal val="ppt_y"/>
                                          </p:val>
                                        </p:tav>
                                        <p:tav tm="100000">
                                          <p:val>
                                            <p:strVal val="ppt_y+.1"/>
                                          </p:val>
                                        </p:tav>
                                      </p:tavLst>
                                    </p:anim>
                                    <p:set>
                                      <p:cBhvr>
                                        <p:cTn id="24" dur="1" fill="hold">
                                          <p:stCondLst>
                                            <p:cond delay="999"/>
                                          </p:stCondLst>
                                        </p:cTn>
                                        <p:tgtEl>
                                          <p:spTgt spid="24578"/>
                                        </p:tgtEl>
                                        <p:attrNameLst>
                                          <p:attrName>style.visibility</p:attrName>
                                        </p:attrNameLst>
                                      </p:cBhvr>
                                      <p:to>
                                        <p:strVal val="hidden"/>
                                      </p:to>
                                    </p:set>
                                  </p:childTnLst>
                                </p:cTn>
                              </p:par>
                            </p:childTnLst>
                          </p:cTn>
                        </p:par>
                        <p:par>
                          <p:cTn id="25" fill="hold">
                            <p:stCondLst>
                              <p:cond delay="1500"/>
                            </p:stCondLst>
                            <p:childTnLst>
                              <p:par>
                                <p:cTn id="26" presetID="4" presetClass="entr" presetSubtype="32" fill="hold" nodeType="afterEffect">
                                  <p:stCondLst>
                                    <p:cond delay="0"/>
                                  </p:stCondLst>
                                  <p:childTnLst>
                                    <p:set>
                                      <p:cBhvr>
                                        <p:cTn id="27" dur="1" fill="hold">
                                          <p:stCondLst>
                                            <p:cond delay="0"/>
                                          </p:stCondLst>
                                        </p:cTn>
                                        <p:tgtEl>
                                          <p:spTgt spid="24579"/>
                                        </p:tgtEl>
                                        <p:attrNameLst>
                                          <p:attrName>style.visibility</p:attrName>
                                        </p:attrNameLst>
                                      </p:cBhvr>
                                      <p:to>
                                        <p:strVal val="visible"/>
                                      </p:to>
                                    </p:set>
                                    <p:animEffect transition="in" filter="box(out)">
                                      <p:cBhvr>
                                        <p:cTn id="28" dur="1000"/>
                                        <p:tgtEl>
                                          <p:spTgt spid="24579"/>
                                        </p:tgtEl>
                                      </p:cBhvr>
                                    </p:animEffect>
                                  </p:childTnLst>
                                </p:cTn>
                              </p:par>
                            </p:childTnLst>
                          </p:cTn>
                        </p:par>
                        <p:par>
                          <p:cTn id="29" fill="hold">
                            <p:stCondLst>
                              <p:cond delay="2500"/>
                            </p:stCondLst>
                            <p:childTnLst>
                              <p:par>
                                <p:cTn id="30" presetID="4" presetClass="entr" presetSubtype="32"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ou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8" grpId="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Body </a:t>
            </a:r>
            <a:r>
              <a:rPr lang="en-US" dirty="0" smtClean="0"/>
              <a:t>is amoeboid.</a:t>
            </a:r>
          </a:p>
          <a:p>
            <a:pPr lvl="0"/>
            <a:r>
              <a:rPr lang="en-US" dirty="0" smtClean="0"/>
              <a:t>Locomotion and feeding by pseudopodia.</a:t>
            </a:r>
          </a:p>
          <a:p>
            <a:pPr lvl="0"/>
            <a:r>
              <a:rPr lang="en-US" dirty="0" smtClean="0"/>
              <a:t>Single nucleus.</a:t>
            </a:r>
          </a:p>
          <a:p>
            <a:pPr lvl="0"/>
            <a:r>
              <a:rPr lang="en-US" dirty="0" smtClean="0"/>
              <a:t>Nutrition is </a:t>
            </a:r>
            <a:r>
              <a:rPr lang="en-US" dirty="0" err="1" smtClean="0"/>
              <a:t>holozoic</a:t>
            </a:r>
            <a:r>
              <a:rPr lang="en-US" dirty="0" smtClean="0"/>
              <a:t>, </a:t>
            </a:r>
            <a:r>
              <a:rPr lang="en-US" dirty="0" err="1" smtClean="0"/>
              <a:t>saprozoic</a:t>
            </a:r>
            <a:r>
              <a:rPr lang="en-US" dirty="0" smtClean="0"/>
              <a:t>.</a:t>
            </a:r>
          </a:p>
          <a:p>
            <a:pPr lvl="0"/>
            <a:r>
              <a:rPr lang="en-US" dirty="0" smtClean="0"/>
              <a:t>Reproduction mostly by binary fission.</a:t>
            </a:r>
          </a:p>
          <a:p>
            <a:r>
              <a:rPr lang="en-US" dirty="0" smtClean="0"/>
              <a:t>Most species are solitary and free-living, some species are parasitic</a:t>
            </a:r>
            <a:endParaRPr lang="en-US" dirty="0"/>
          </a:p>
        </p:txBody>
      </p:sp>
      <p:sp>
        <p:nvSpPr>
          <p:cNvPr id="3" name="Title 2"/>
          <p:cNvSpPr>
            <a:spLocks noGrp="1"/>
          </p:cNvSpPr>
          <p:nvPr>
            <p:ph type="title"/>
          </p:nvPr>
        </p:nvSpPr>
        <p:spPr>
          <a:xfrm>
            <a:off x="457200" y="533400"/>
            <a:ext cx="8229600" cy="884238"/>
          </a:xfrm>
        </p:spPr>
        <p:txBody>
          <a:bodyPr>
            <a:normAutofit fontScale="90000"/>
          </a:bodyPr>
          <a:lstStyle/>
          <a:p>
            <a:r>
              <a:rPr lang="en-US" dirty="0" smtClean="0"/>
              <a:t>Subphylum: </a:t>
            </a:r>
            <a:r>
              <a:rPr lang="en-US" dirty="0" err="1" smtClean="0"/>
              <a:t>Sarcodina</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5805488" cy="2052638"/>
          </a:xfrm>
        </p:spPr>
        <p:txBody>
          <a:bodyPr>
            <a:normAutofit/>
          </a:bodyPr>
          <a:lstStyle/>
          <a:p>
            <a:pPr algn="l"/>
            <a:r>
              <a:rPr lang="en-US" sz="2200" b="1" dirty="0" err="1" smtClean="0"/>
              <a:t>Kingdom:Animalia</a:t>
            </a:r>
            <a:r>
              <a:rPr lang="en-US" sz="2200" b="1" dirty="0" smtClean="0"/>
              <a:t/>
            </a:r>
            <a:br>
              <a:rPr lang="en-US" sz="2200" b="1" dirty="0" smtClean="0"/>
            </a:br>
            <a:r>
              <a:rPr lang="en-US" sz="2200" b="1" dirty="0" smtClean="0"/>
              <a:t>Subkingdom: Protozoa</a:t>
            </a:r>
            <a:br>
              <a:rPr lang="en-US" sz="2200" b="1" dirty="0" smtClean="0"/>
            </a:br>
            <a:r>
              <a:rPr lang="en-US" sz="2200" b="1" dirty="0" smtClean="0"/>
              <a:t>Phylum: Protozoa</a:t>
            </a:r>
            <a:br>
              <a:rPr lang="en-US" sz="2200" b="1" dirty="0" smtClean="0"/>
            </a:br>
            <a:r>
              <a:rPr lang="en-US" sz="2200" b="1" dirty="0" smtClean="0"/>
              <a:t>Subphylum: </a:t>
            </a:r>
            <a:r>
              <a:rPr lang="en-US" sz="2200" b="1" dirty="0" err="1" smtClean="0"/>
              <a:t>Sarcodina</a:t>
            </a:r>
            <a:endParaRPr lang="en-US" sz="2200" b="1" dirty="0" smtClean="0"/>
          </a:p>
        </p:txBody>
      </p:sp>
      <p:pic>
        <p:nvPicPr>
          <p:cNvPr id="32770" name="Picture 2" descr="C:\Users\United\Desktop\New folder\amoebaproteus450.jpg"/>
          <p:cNvPicPr>
            <a:picLocks noChangeAspect="1" noChangeArrowheads="1"/>
          </p:cNvPicPr>
          <p:nvPr/>
        </p:nvPicPr>
        <p:blipFill>
          <a:blip r:embed="rId2" cstate="print"/>
          <a:srcRect/>
          <a:stretch>
            <a:fillRect/>
          </a:stretch>
        </p:blipFill>
        <p:spPr bwMode="auto">
          <a:xfrm>
            <a:off x="762000" y="3048000"/>
            <a:ext cx="3998591" cy="2709863"/>
          </a:xfrm>
          <a:prstGeom prst="rect">
            <a:avLst/>
          </a:prstGeom>
          <a:noFill/>
          <a:ln w="9525">
            <a:noFill/>
            <a:miter lim="800000"/>
            <a:headEnd/>
            <a:tailEnd/>
          </a:ln>
        </p:spPr>
      </p:pic>
      <p:pic>
        <p:nvPicPr>
          <p:cNvPr id="32771" name="Picture 3" descr="C:\Users\United\Desktop\New folder\imagesCA3DZ4T8.jpg"/>
          <p:cNvPicPr>
            <a:picLocks noChangeAspect="1" noChangeArrowheads="1"/>
          </p:cNvPicPr>
          <p:nvPr/>
        </p:nvPicPr>
        <p:blipFill>
          <a:blip r:embed="rId3" cstate="print"/>
          <a:srcRect/>
          <a:stretch>
            <a:fillRect/>
          </a:stretch>
        </p:blipFill>
        <p:spPr bwMode="auto">
          <a:xfrm>
            <a:off x="5181599" y="2819400"/>
            <a:ext cx="2863645" cy="2505075"/>
          </a:xfrm>
          <a:prstGeom prst="rect">
            <a:avLst/>
          </a:prstGeom>
          <a:noFill/>
          <a:ln w="9525">
            <a:noFill/>
            <a:miter lim="800000"/>
            <a:headEnd/>
            <a:tailEnd/>
          </a:ln>
        </p:spPr>
      </p:pic>
      <p:sp>
        <p:nvSpPr>
          <p:cNvPr id="5" name="TextBox 4"/>
          <p:cNvSpPr txBox="1">
            <a:spLocks noChangeArrowheads="1"/>
          </p:cNvSpPr>
          <p:nvPr/>
        </p:nvSpPr>
        <p:spPr bwMode="auto">
          <a:xfrm>
            <a:off x="381000" y="1981200"/>
            <a:ext cx="3071813" cy="461963"/>
          </a:xfrm>
          <a:prstGeom prst="rect">
            <a:avLst/>
          </a:prstGeom>
          <a:noFill/>
          <a:ln w="9525">
            <a:noFill/>
            <a:miter lim="800000"/>
            <a:headEnd/>
            <a:tailEnd/>
          </a:ln>
        </p:spPr>
        <p:txBody>
          <a:bodyPr>
            <a:spAutoFit/>
          </a:bodyPr>
          <a:lstStyle/>
          <a:p>
            <a:r>
              <a:rPr lang="en-US" sz="2400" b="1" i="1" dirty="0">
                <a:solidFill>
                  <a:srgbClr val="0000FF"/>
                </a:solidFill>
              </a:rPr>
              <a:t>e.g. </a:t>
            </a:r>
            <a:r>
              <a:rPr lang="en-US" sz="2400" b="1" i="1" dirty="0" smtClean="0">
                <a:solidFill>
                  <a:srgbClr val="0000FF"/>
                </a:solidFill>
              </a:rPr>
              <a:t>: </a:t>
            </a:r>
            <a:r>
              <a:rPr lang="en-US" sz="2400" b="1" i="1" dirty="0">
                <a:solidFill>
                  <a:srgbClr val="0000FF"/>
                </a:solidFill>
              </a:rPr>
              <a:t>Amoeba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2770"/>
                                        </p:tgtEl>
                                        <p:attrNameLst>
                                          <p:attrName>style.visibility</p:attrName>
                                        </p:attrNameLst>
                                      </p:cBhvr>
                                      <p:to>
                                        <p:strVal val="visible"/>
                                      </p:to>
                                    </p:set>
                                    <p:anim calcmode="lin" valueType="num">
                                      <p:cBhvr additive="base">
                                        <p:cTn id="16" dur="1000" fill="hold"/>
                                        <p:tgtEl>
                                          <p:spTgt spid="32770"/>
                                        </p:tgtEl>
                                        <p:attrNameLst>
                                          <p:attrName>ppt_x</p:attrName>
                                        </p:attrNameLst>
                                      </p:cBhvr>
                                      <p:tavLst>
                                        <p:tav tm="0">
                                          <p:val>
                                            <p:strVal val="0-#ppt_w/2"/>
                                          </p:val>
                                        </p:tav>
                                        <p:tav tm="100000">
                                          <p:val>
                                            <p:strVal val="#ppt_x"/>
                                          </p:val>
                                        </p:tav>
                                      </p:tavLst>
                                    </p:anim>
                                    <p:anim calcmode="lin" valueType="num">
                                      <p:cBhvr additive="base">
                                        <p:cTn id="17" dur="1000" fill="hold"/>
                                        <p:tgtEl>
                                          <p:spTgt spid="3277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32771"/>
                                        </p:tgtEl>
                                        <p:attrNameLst>
                                          <p:attrName>style.visibility</p:attrName>
                                        </p:attrNameLst>
                                      </p:cBhvr>
                                      <p:to>
                                        <p:strVal val="visible"/>
                                      </p:to>
                                    </p:set>
                                    <p:anim calcmode="lin" valueType="num">
                                      <p:cBhvr additive="base">
                                        <p:cTn id="21" dur="1000" fill="hold"/>
                                        <p:tgtEl>
                                          <p:spTgt spid="32771"/>
                                        </p:tgtEl>
                                        <p:attrNameLst>
                                          <p:attrName>ppt_x</p:attrName>
                                        </p:attrNameLst>
                                      </p:cBhvr>
                                      <p:tavLst>
                                        <p:tav tm="0">
                                          <p:val>
                                            <p:strVal val="1+#ppt_w/2"/>
                                          </p:val>
                                        </p:tav>
                                        <p:tav tm="100000">
                                          <p:val>
                                            <p:strVal val="#ppt_x"/>
                                          </p:val>
                                        </p:tav>
                                      </p:tavLst>
                                    </p:anim>
                                    <p:anim calcmode="lin" valueType="num">
                                      <p:cBhvr additive="base">
                                        <p:cTn id="22" dur="1000" fill="hold"/>
                                        <p:tgtEl>
                                          <p:spTgt spid="327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TotalTime>
  <Words>552</Words>
  <Application>Microsoft Office PowerPoint</Application>
  <PresentationFormat>On-screen Show (4:3)</PresentationFormat>
  <Paragraphs>60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Protozoa</vt:lpstr>
      <vt:lpstr>CLASS: ZOOMASTIGOPHOREA</vt:lpstr>
      <vt:lpstr>Slide 3</vt:lpstr>
      <vt:lpstr>Habitat: </vt:lpstr>
      <vt:lpstr>Slide 5</vt:lpstr>
      <vt:lpstr>Slide 6</vt:lpstr>
      <vt:lpstr>Life cycle of Trypanosoma</vt:lpstr>
      <vt:lpstr>Subphylum: Sarcodina  </vt:lpstr>
      <vt:lpstr>Kingdom:Animalia Subkingdom: Protozoa Phylum: Protozoa Subphylum: Sarcodina</vt:lpstr>
      <vt:lpstr>Slide 10</vt:lpstr>
      <vt:lpstr>Locomotion in Amoeba By an amoeboid movement which takes place by pseudopodia.</vt:lpstr>
      <vt:lpstr>Nutrition in Amoeba</vt:lpstr>
      <vt:lpstr>Osmoregulation</vt:lpstr>
      <vt:lpstr>Reproduction in Amoeba</vt:lpstr>
      <vt:lpstr>Subphylum: Ciliophora </vt:lpstr>
      <vt:lpstr>Kingdom:Animalia Subkingdom: Protozoa Phylum: Protozoa Subphylum: Ciliophora </vt:lpstr>
      <vt:lpstr>Slide 17</vt:lpstr>
      <vt:lpstr>Locomotion</vt:lpstr>
      <vt:lpstr>Nutrition</vt:lpstr>
      <vt:lpstr>Osmoregulation </vt:lpstr>
      <vt:lpstr>Reproduction in Paramecium</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Protozoa</dc:title>
  <dc:creator>Doaa</dc:creator>
  <cp:lastModifiedBy>Doaa</cp:lastModifiedBy>
  <cp:revision>4</cp:revision>
  <dcterms:created xsi:type="dcterms:W3CDTF">2006-08-16T00:00:00Z</dcterms:created>
  <dcterms:modified xsi:type="dcterms:W3CDTF">2017-10-03T03:46:10Z</dcterms:modified>
</cp:coreProperties>
</file>